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68" r:id="rId7"/>
    <p:sldId id="267" r:id="rId8"/>
    <p:sldId id="265" r:id="rId9"/>
    <p:sldId id="280" r:id="rId10"/>
    <p:sldId id="282" r:id="rId11"/>
    <p:sldId id="281" r:id="rId12"/>
    <p:sldId id="283" r:id="rId13"/>
    <p:sldId id="284" r:id="rId14"/>
    <p:sldId id="285" r:id="rId15"/>
    <p:sldId id="262" r:id="rId16"/>
    <p:sldId id="275" r:id="rId17"/>
    <p:sldId id="277" r:id="rId18"/>
    <p:sldId id="279" r:id="rId1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89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202A5-6A91-4B93-8A1A-1947ACCACC45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818544D-DCC0-4FC5-A403-B149993F6EA4}">
      <dgm:prSet phldrT="[Text]"/>
      <dgm:spPr/>
      <dgm:t>
        <a:bodyPr/>
        <a:lstStyle/>
        <a:p>
          <a:r>
            <a:rPr lang="en-IN"/>
            <a:t>Taking Video frames as Input</a:t>
          </a:r>
        </a:p>
      </dgm:t>
    </dgm:pt>
    <dgm:pt modelId="{6C6EDAD1-ECD7-4711-B16F-24B9508D7B39}" type="parTrans" cxnId="{6C0964EA-1C44-41BA-8585-F16FD07A2361}">
      <dgm:prSet/>
      <dgm:spPr/>
      <dgm:t>
        <a:bodyPr/>
        <a:lstStyle/>
        <a:p>
          <a:endParaRPr lang="en-IN"/>
        </a:p>
      </dgm:t>
    </dgm:pt>
    <dgm:pt modelId="{11D329B9-3F14-4C45-A43C-55B77441524C}" type="sibTrans" cxnId="{6C0964EA-1C44-41BA-8585-F16FD07A2361}">
      <dgm:prSet/>
      <dgm:spPr/>
      <dgm:t>
        <a:bodyPr/>
        <a:lstStyle/>
        <a:p>
          <a:endParaRPr lang="en-IN"/>
        </a:p>
      </dgm:t>
    </dgm:pt>
    <dgm:pt modelId="{F98A7531-8DAA-4B01-BA2C-1A3A3C2A992A}">
      <dgm:prSet phldrT="[Text]"/>
      <dgm:spPr/>
      <dgm:t>
        <a:bodyPr/>
        <a:lstStyle/>
        <a:p>
          <a:r>
            <a:rPr lang="en-IN"/>
            <a:t>Initializing YOLO object model</a:t>
          </a:r>
        </a:p>
      </dgm:t>
    </dgm:pt>
    <dgm:pt modelId="{84C9D6C0-5CF2-4ADE-8B2A-A1965735BCBC}" type="parTrans" cxnId="{B16DBAA4-51E5-4A71-8933-26AFE3111D1F}">
      <dgm:prSet/>
      <dgm:spPr/>
      <dgm:t>
        <a:bodyPr/>
        <a:lstStyle/>
        <a:p>
          <a:endParaRPr lang="en-IN"/>
        </a:p>
      </dgm:t>
    </dgm:pt>
    <dgm:pt modelId="{F5ADDDB5-E39D-441E-B3B5-67ACAC847447}" type="sibTrans" cxnId="{B16DBAA4-51E5-4A71-8933-26AFE3111D1F}">
      <dgm:prSet/>
      <dgm:spPr/>
      <dgm:t>
        <a:bodyPr/>
        <a:lstStyle/>
        <a:p>
          <a:endParaRPr lang="en-IN"/>
        </a:p>
      </dgm:t>
    </dgm:pt>
    <dgm:pt modelId="{3C2B8719-70DB-45CE-AAE6-F2E6BB1FCE57}">
      <dgm:prSet phldrT="[Text]"/>
      <dgm:spPr/>
      <dgm:t>
        <a:bodyPr/>
        <a:lstStyle/>
        <a:p>
          <a:r>
            <a:rPr lang="en-IN"/>
            <a:t>Getting Confidence Scores</a:t>
          </a:r>
        </a:p>
      </dgm:t>
    </dgm:pt>
    <dgm:pt modelId="{7552199B-9559-445A-8672-45DE69903B8A}" type="parTrans" cxnId="{E7F64FA2-EC82-49E7-AA99-609D92B56671}">
      <dgm:prSet/>
      <dgm:spPr/>
      <dgm:t>
        <a:bodyPr/>
        <a:lstStyle/>
        <a:p>
          <a:endParaRPr lang="en-IN"/>
        </a:p>
      </dgm:t>
    </dgm:pt>
    <dgm:pt modelId="{11E7353B-5D8B-47C2-8E29-90F907C453BC}" type="sibTrans" cxnId="{E7F64FA2-EC82-49E7-AA99-609D92B56671}">
      <dgm:prSet/>
      <dgm:spPr/>
      <dgm:t>
        <a:bodyPr/>
        <a:lstStyle/>
        <a:p>
          <a:endParaRPr lang="en-IN"/>
        </a:p>
      </dgm:t>
    </dgm:pt>
    <dgm:pt modelId="{2DA64133-4F37-4740-A7FD-A63D19B3BB45}">
      <dgm:prSet phldrT="[Text]"/>
      <dgm:spPr/>
      <dgm:t>
        <a:bodyPr/>
        <a:lstStyle/>
        <a:p>
          <a:r>
            <a:rPr lang="en-IN"/>
            <a:t>Creating Bounding Boxes</a:t>
          </a:r>
        </a:p>
      </dgm:t>
    </dgm:pt>
    <dgm:pt modelId="{D0D6C447-21F3-4F7A-AB56-9587B3B9A21F}" type="parTrans" cxnId="{BA08D461-4040-4BD7-9B45-A189B57AEE9A}">
      <dgm:prSet/>
      <dgm:spPr/>
      <dgm:t>
        <a:bodyPr/>
        <a:lstStyle/>
        <a:p>
          <a:endParaRPr lang="en-IN"/>
        </a:p>
      </dgm:t>
    </dgm:pt>
    <dgm:pt modelId="{5BFF56B9-7AC8-4E42-96CE-8E9A1EBF2821}" type="sibTrans" cxnId="{BA08D461-4040-4BD7-9B45-A189B57AEE9A}">
      <dgm:prSet/>
      <dgm:spPr/>
      <dgm:t>
        <a:bodyPr/>
        <a:lstStyle/>
        <a:p>
          <a:endParaRPr lang="en-IN"/>
        </a:p>
      </dgm:t>
    </dgm:pt>
    <dgm:pt modelId="{471D9E33-B0C9-4946-B3D5-215CD0F97D06}">
      <dgm:prSet phldrT="[Text]"/>
      <dgm:spPr/>
      <dgm:t>
        <a:bodyPr/>
        <a:lstStyle/>
        <a:p>
          <a:r>
            <a:rPr lang="en-IN"/>
            <a:t>Display it on separate windows </a:t>
          </a:r>
        </a:p>
      </dgm:t>
    </dgm:pt>
    <dgm:pt modelId="{91339B33-989A-472B-9EAE-9F26BE66B06F}" type="parTrans" cxnId="{1D54CFFE-4E8F-4608-B2D6-F633FF918978}">
      <dgm:prSet/>
      <dgm:spPr/>
      <dgm:t>
        <a:bodyPr/>
        <a:lstStyle/>
        <a:p>
          <a:endParaRPr lang="en-IN"/>
        </a:p>
      </dgm:t>
    </dgm:pt>
    <dgm:pt modelId="{6712B762-81A6-46EE-B7DD-E922650D7A1F}" type="sibTrans" cxnId="{1D54CFFE-4E8F-4608-B2D6-F633FF918978}">
      <dgm:prSet/>
      <dgm:spPr/>
      <dgm:t>
        <a:bodyPr/>
        <a:lstStyle/>
        <a:p>
          <a:endParaRPr lang="en-IN"/>
        </a:p>
      </dgm:t>
    </dgm:pt>
    <dgm:pt modelId="{B1D75BE5-DC92-46A5-A020-8C7C72CFDE40}">
      <dgm:prSet phldrT="[Text]"/>
      <dgm:spPr/>
      <dgm:t>
        <a:bodyPr/>
        <a:lstStyle/>
        <a:p>
          <a:r>
            <a:rPr lang="en-IN"/>
            <a:t>Repeat</a:t>
          </a:r>
        </a:p>
      </dgm:t>
    </dgm:pt>
    <dgm:pt modelId="{1A933A76-6826-4803-A38F-8259920EE88B}" type="parTrans" cxnId="{71784B84-E221-4FCA-875F-AD347696A9F4}">
      <dgm:prSet/>
      <dgm:spPr/>
      <dgm:t>
        <a:bodyPr/>
        <a:lstStyle/>
        <a:p>
          <a:endParaRPr lang="en-IN"/>
        </a:p>
      </dgm:t>
    </dgm:pt>
    <dgm:pt modelId="{6FCC809F-8BF4-44BD-B913-C82D0DE7A1B3}" type="sibTrans" cxnId="{71784B84-E221-4FCA-875F-AD347696A9F4}">
      <dgm:prSet/>
      <dgm:spPr/>
      <dgm:t>
        <a:bodyPr/>
        <a:lstStyle/>
        <a:p>
          <a:endParaRPr lang="en-IN"/>
        </a:p>
      </dgm:t>
    </dgm:pt>
    <dgm:pt modelId="{7AF760D9-0355-4231-9136-EB9EA2893176}">
      <dgm:prSet phldrT="[Text]"/>
      <dgm:spPr/>
      <dgm:t>
        <a:bodyPr/>
        <a:lstStyle/>
        <a:p>
          <a:r>
            <a:rPr lang="en-IN"/>
            <a:t>Plot the bar graph along the video</a:t>
          </a:r>
        </a:p>
      </dgm:t>
    </dgm:pt>
    <dgm:pt modelId="{1068BFD5-D5A5-4145-B13A-4BEB75C3370A}" type="sibTrans" cxnId="{15E71C74-5D7F-44D5-A175-C986AD044C59}">
      <dgm:prSet/>
      <dgm:spPr/>
      <dgm:t>
        <a:bodyPr/>
        <a:lstStyle/>
        <a:p>
          <a:endParaRPr lang="en-IN"/>
        </a:p>
      </dgm:t>
    </dgm:pt>
    <dgm:pt modelId="{122644AD-FAD4-4C98-A3BE-895DC4C1E8EF}" type="parTrans" cxnId="{15E71C74-5D7F-44D5-A175-C986AD044C59}">
      <dgm:prSet/>
      <dgm:spPr/>
      <dgm:t>
        <a:bodyPr/>
        <a:lstStyle/>
        <a:p>
          <a:endParaRPr lang="en-IN"/>
        </a:p>
      </dgm:t>
    </dgm:pt>
    <dgm:pt modelId="{BEACE454-5EA7-4118-B4AF-26EC4F52F6B2}" type="pres">
      <dgm:prSet presAssocID="{C44202A5-6A91-4B93-8A1A-1947ACCACC45}" presName="cycle" presStyleCnt="0">
        <dgm:presLayoutVars>
          <dgm:dir/>
          <dgm:resizeHandles val="exact"/>
        </dgm:presLayoutVars>
      </dgm:prSet>
      <dgm:spPr/>
    </dgm:pt>
    <dgm:pt modelId="{D976671F-E178-4850-834B-EE8591774606}" type="pres">
      <dgm:prSet presAssocID="{E818544D-DCC0-4FC5-A403-B149993F6EA4}" presName="node" presStyleLbl="node1" presStyleIdx="0" presStyleCnt="7">
        <dgm:presLayoutVars>
          <dgm:bulletEnabled val="1"/>
        </dgm:presLayoutVars>
      </dgm:prSet>
      <dgm:spPr/>
    </dgm:pt>
    <dgm:pt modelId="{11B2B5DD-5E36-471C-A338-7BFC3D66C702}" type="pres">
      <dgm:prSet presAssocID="{E818544D-DCC0-4FC5-A403-B149993F6EA4}" presName="spNode" presStyleCnt="0"/>
      <dgm:spPr/>
    </dgm:pt>
    <dgm:pt modelId="{479E06CF-871D-475F-A969-9018BA58C6D4}" type="pres">
      <dgm:prSet presAssocID="{11D329B9-3F14-4C45-A43C-55B77441524C}" presName="sibTrans" presStyleLbl="sibTrans1D1" presStyleIdx="0" presStyleCnt="7"/>
      <dgm:spPr/>
    </dgm:pt>
    <dgm:pt modelId="{D62885A0-24D0-489A-92CB-900F12B56213}" type="pres">
      <dgm:prSet presAssocID="{F98A7531-8DAA-4B01-BA2C-1A3A3C2A992A}" presName="node" presStyleLbl="node1" presStyleIdx="1" presStyleCnt="7">
        <dgm:presLayoutVars>
          <dgm:bulletEnabled val="1"/>
        </dgm:presLayoutVars>
      </dgm:prSet>
      <dgm:spPr/>
    </dgm:pt>
    <dgm:pt modelId="{6C4E74B7-FF35-4DA7-AF03-5531D9784CED}" type="pres">
      <dgm:prSet presAssocID="{F98A7531-8DAA-4B01-BA2C-1A3A3C2A992A}" presName="spNode" presStyleCnt="0"/>
      <dgm:spPr/>
    </dgm:pt>
    <dgm:pt modelId="{2ED3AF6C-3762-4EC5-8EBC-2555298C4ECE}" type="pres">
      <dgm:prSet presAssocID="{F5ADDDB5-E39D-441E-B3B5-67ACAC847447}" presName="sibTrans" presStyleLbl="sibTrans1D1" presStyleIdx="1" presStyleCnt="7"/>
      <dgm:spPr/>
    </dgm:pt>
    <dgm:pt modelId="{2E20845E-3946-43F9-A610-E4493A1493F9}" type="pres">
      <dgm:prSet presAssocID="{3C2B8719-70DB-45CE-AAE6-F2E6BB1FCE57}" presName="node" presStyleLbl="node1" presStyleIdx="2" presStyleCnt="7">
        <dgm:presLayoutVars>
          <dgm:bulletEnabled val="1"/>
        </dgm:presLayoutVars>
      </dgm:prSet>
      <dgm:spPr/>
    </dgm:pt>
    <dgm:pt modelId="{6A81FD94-3028-4C00-BFE7-6E6190B6F0EC}" type="pres">
      <dgm:prSet presAssocID="{3C2B8719-70DB-45CE-AAE6-F2E6BB1FCE57}" presName="spNode" presStyleCnt="0"/>
      <dgm:spPr/>
    </dgm:pt>
    <dgm:pt modelId="{D28C0339-8D40-4F28-99A5-D64BC14B9413}" type="pres">
      <dgm:prSet presAssocID="{11E7353B-5D8B-47C2-8E29-90F907C453BC}" presName="sibTrans" presStyleLbl="sibTrans1D1" presStyleIdx="2" presStyleCnt="7"/>
      <dgm:spPr/>
    </dgm:pt>
    <dgm:pt modelId="{1B7AC586-8E60-435C-9019-66B8E231BE77}" type="pres">
      <dgm:prSet presAssocID="{2DA64133-4F37-4740-A7FD-A63D19B3BB45}" presName="node" presStyleLbl="node1" presStyleIdx="3" presStyleCnt="7">
        <dgm:presLayoutVars>
          <dgm:bulletEnabled val="1"/>
        </dgm:presLayoutVars>
      </dgm:prSet>
      <dgm:spPr/>
    </dgm:pt>
    <dgm:pt modelId="{38A92C9B-FE1B-49CF-B4EB-0CE9B477F74C}" type="pres">
      <dgm:prSet presAssocID="{2DA64133-4F37-4740-A7FD-A63D19B3BB45}" presName="spNode" presStyleCnt="0"/>
      <dgm:spPr/>
    </dgm:pt>
    <dgm:pt modelId="{8670242D-B11F-4374-A245-8E295BAAF8D9}" type="pres">
      <dgm:prSet presAssocID="{5BFF56B9-7AC8-4E42-96CE-8E9A1EBF2821}" presName="sibTrans" presStyleLbl="sibTrans1D1" presStyleIdx="3" presStyleCnt="7"/>
      <dgm:spPr/>
    </dgm:pt>
    <dgm:pt modelId="{F36D9E8C-BB40-4C9C-ABA4-26BA38328C02}" type="pres">
      <dgm:prSet presAssocID="{7AF760D9-0355-4231-9136-EB9EA2893176}" presName="node" presStyleLbl="node1" presStyleIdx="4" presStyleCnt="7">
        <dgm:presLayoutVars>
          <dgm:bulletEnabled val="1"/>
        </dgm:presLayoutVars>
      </dgm:prSet>
      <dgm:spPr/>
    </dgm:pt>
    <dgm:pt modelId="{193B9929-5928-44C8-B976-20743A6B8EEB}" type="pres">
      <dgm:prSet presAssocID="{7AF760D9-0355-4231-9136-EB9EA2893176}" presName="spNode" presStyleCnt="0"/>
      <dgm:spPr/>
    </dgm:pt>
    <dgm:pt modelId="{70570A01-AB79-4CA7-8578-3623B894E6F5}" type="pres">
      <dgm:prSet presAssocID="{1068BFD5-D5A5-4145-B13A-4BEB75C3370A}" presName="sibTrans" presStyleLbl="sibTrans1D1" presStyleIdx="4" presStyleCnt="7"/>
      <dgm:spPr/>
    </dgm:pt>
    <dgm:pt modelId="{3503BD32-50E5-4F69-A4CC-83FE674EB1BC}" type="pres">
      <dgm:prSet presAssocID="{471D9E33-B0C9-4946-B3D5-215CD0F97D06}" presName="node" presStyleLbl="node1" presStyleIdx="5" presStyleCnt="7">
        <dgm:presLayoutVars>
          <dgm:bulletEnabled val="1"/>
        </dgm:presLayoutVars>
      </dgm:prSet>
      <dgm:spPr/>
    </dgm:pt>
    <dgm:pt modelId="{89A482B6-7691-4EE4-95CC-8C30BBE8ADDD}" type="pres">
      <dgm:prSet presAssocID="{471D9E33-B0C9-4946-B3D5-215CD0F97D06}" presName="spNode" presStyleCnt="0"/>
      <dgm:spPr/>
    </dgm:pt>
    <dgm:pt modelId="{547679E7-649E-40C0-A68D-B2E172537294}" type="pres">
      <dgm:prSet presAssocID="{6712B762-81A6-46EE-B7DD-E922650D7A1F}" presName="sibTrans" presStyleLbl="sibTrans1D1" presStyleIdx="5" presStyleCnt="7"/>
      <dgm:spPr/>
    </dgm:pt>
    <dgm:pt modelId="{89CC199E-9176-482F-ACD1-21C51C83D12D}" type="pres">
      <dgm:prSet presAssocID="{B1D75BE5-DC92-46A5-A020-8C7C72CFDE40}" presName="node" presStyleLbl="node1" presStyleIdx="6" presStyleCnt="7">
        <dgm:presLayoutVars>
          <dgm:bulletEnabled val="1"/>
        </dgm:presLayoutVars>
      </dgm:prSet>
      <dgm:spPr/>
    </dgm:pt>
    <dgm:pt modelId="{D8A302C1-851E-411F-AF5C-AE1913C3ACB2}" type="pres">
      <dgm:prSet presAssocID="{B1D75BE5-DC92-46A5-A020-8C7C72CFDE40}" presName="spNode" presStyleCnt="0"/>
      <dgm:spPr/>
    </dgm:pt>
    <dgm:pt modelId="{80C7938F-DC59-4284-AD19-7258F3A9415C}" type="pres">
      <dgm:prSet presAssocID="{6FCC809F-8BF4-44BD-B913-C82D0DE7A1B3}" presName="sibTrans" presStyleLbl="sibTrans1D1" presStyleIdx="6" presStyleCnt="7"/>
      <dgm:spPr/>
    </dgm:pt>
  </dgm:ptLst>
  <dgm:cxnLst>
    <dgm:cxn modelId="{DFFD1612-083D-4669-8D28-C612244BF9B5}" type="presOf" srcId="{C44202A5-6A91-4B93-8A1A-1947ACCACC45}" destId="{BEACE454-5EA7-4118-B4AF-26EC4F52F6B2}" srcOrd="0" destOrd="0" presId="urn:microsoft.com/office/officeart/2005/8/layout/cycle6"/>
    <dgm:cxn modelId="{AF2E2D26-2813-43BC-ACC3-62E6AE29A25A}" type="presOf" srcId="{F98A7531-8DAA-4B01-BA2C-1A3A3C2A992A}" destId="{D62885A0-24D0-489A-92CB-900F12B56213}" srcOrd="0" destOrd="0" presId="urn:microsoft.com/office/officeart/2005/8/layout/cycle6"/>
    <dgm:cxn modelId="{52DB1F2D-7AA6-4918-9E2C-59ECAB6C8005}" type="presOf" srcId="{E818544D-DCC0-4FC5-A403-B149993F6EA4}" destId="{D976671F-E178-4850-834B-EE8591774606}" srcOrd="0" destOrd="0" presId="urn:microsoft.com/office/officeart/2005/8/layout/cycle6"/>
    <dgm:cxn modelId="{4DAE5338-016A-4581-9E8E-25119753B59A}" type="presOf" srcId="{6712B762-81A6-46EE-B7DD-E922650D7A1F}" destId="{547679E7-649E-40C0-A68D-B2E172537294}" srcOrd="0" destOrd="0" presId="urn:microsoft.com/office/officeart/2005/8/layout/cycle6"/>
    <dgm:cxn modelId="{BA08D461-4040-4BD7-9B45-A189B57AEE9A}" srcId="{C44202A5-6A91-4B93-8A1A-1947ACCACC45}" destId="{2DA64133-4F37-4740-A7FD-A63D19B3BB45}" srcOrd="3" destOrd="0" parTransId="{D0D6C447-21F3-4F7A-AB56-9587B3B9A21F}" sibTransId="{5BFF56B9-7AC8-4E42-96CE-8E9A1EBF2821}"/>
    <dgm:cxn modelId="{17059342-5F87-457D-A994-B1FE424563E9}" type="presOf" srcId="{1068BFD5-D5A5-4145-B13A-4BEB75C3370A}" destId="{70570A01-AB79-4CA7-8578-3623B894E6F5}" srcOrd="0" destOrd="0" presId="urn:microsoft.com/office/officeart/2005/8/layout/cycle6"/>
    <dgm:cxn modelId="{746D5746-24EF-43F7-8F3E-A5531E163DBF}" type="presOf" srcId="{11D329B9-3F14-4C45-A43C-55B77441524C}" destId="{479E06CF-871D-475F-A969-9018BA58C6D4}" srcOrd="0" destOrd="0" presId="urn:microsoft.com/office/officeart/2005/8/layout/cycle6"/>
    <dgm:cxn modelId="{15E71C74-5D7F-44D5-A175-C986AD044C59}" srcId="{C44202A5-6A91-4B93-8A1A-1947ACCACC45}" destId="{7AF760D9-0355-4231-9136-EB9EA2893176}" srcOrd="4" destOrd="0" parTransId="{122644AD-FAD4-4C98-A3BE-895DC4C1E8EF}" sibTransId="{1068BFD5-D5A5-4145-B13A-4BEB75C3370A}"/>
    <dgm:cxn modelId="{171B137F-A2A9-4097-A158-6FA5DBE6C437}" type="presOf" srcId="{471D9E33-B0C9-4946-B3D5-215CD0F97D06}" destId="{3503BD32-50E5-4F69-A4CC-83FE674EB1BC}" srcOrd="0" destOrd="0" presId="urn:microsoft.com/office/officeart/2005/8/layout/cycle6"/>
    <dgm:cxn modelId="{71784B84-E221-4FCA-875F-AD347696A9F4}" srcId="{C44202A5-6A91-4B93-8A1A-1947ACCACC45}" destId="{B1D75BE5-DC92-46A5-A020-8C7C72CFDE40}" srcOrd="6" destOrd="0" parTransId="{1A933A76-6826-4803-A38F-8259920EE88B}" sibTransId="{6FCC809F-8BF4-44BD-B913-C82D0DE7A1B3}"/>
    <dgm:cxn modelId="{E7F64FA2-EC82-49E7-AA99-609D92B56671}" srcId="{C44202A5-6A91-4B93-8A1A-1947ACCACC45}" destId="{3C2B8719-70DB-45CE-AAE6-F2E6BB1FCE57}" srcOrd="2" destOrd="0" parTransId="{7552199B-9559-445A-8672-45DE69903B8A}" sibTransId="{11E7353B-5D8B-47C2-8E29-90F907C453BC}"/>
    <dgm:cxn modelId="{B16DBAA4-51E5-4A71-8933-26AFE3111D1F}" srcId="{C44202A5-6A91-4B93-8A1A-1947ACCACC45}" destId="{F98A7531-8DAA-4B01-BA2C-1A3A3C2A992A}" srcOrd="1" destOrd="0" parTransId="{84C9D6C0-5CF2-4ADE-8B2A-A1965735BCBC}" sibTransId="{F5ADDDB5-E39D-441E-B3B5-67ACAC847447}"/>
    <dgm:cxn modelId="{F732AAB3-3FDC-4057-B5EF-11AEB083104E}" type="presOf" srcId="{B1D75BE5-DC92-46A5-A020-8C7C72CFDE40}" destId="{89CC199E-9176-482F-ACD1-21C51C83D12D}" srcOrd="0" destOrd="0" presId="urn:microsoft.com/office/officeart/2005/8/layout/cycle6"/>
    <dgm:cxn modelId="{AD5167C2-53DD-4692-A659-2DAEA616D64B}" type="presOf" srcId="{6FCC809F-8BF4-44BD-B913-C82D0DE7A1B3}" destId="{80C7938F-DC59-4284-AD19-7258F3A9415C}" srcOrd="0" destOrd="0" presId="urn:microsoft.com/office/officeart/2005/8/layout/cycle6"/>
    <dgm:cxn modelId="{7D4BEDC7-7D06-4DF8-A8E9-22E1D49A8934}" type="presOf" srcId="{2DA64133-4F37-4740-A7FD-A63D19B3BB45}" destId="{1B7AC586-8E60-435C-9019-66B8E231BE77}" srcOrd="0" destOrd="0" presId="urn:microsoft.com/office/officeart/2005/8/layout/cycle6"/>
    <dgm:cxn modelId="{677276DA-9DCE-4C61-BC05-2EFD94F951ED}" type="presOf" srcId="{3C2B8719-70DB-45CE-AAE6-F2E6BB1FCE57}" destId="{2E20845E-3946-43F9-A610-E4493A1493F9}" srcOrd="0" destOrd="0" presId="urn:microsoft.com/office/officeart/2005/8/layout/cycle6"/>
    <dgm:cxn modelId="{50F0C8DB-F2BC-4C1E-A552-C8A9FB3EA73F}" type="presOf" srcId="{11E7353B-5D8B-47C2-8E29-90F907C453BC}" destId="{D28C0339-8D40-4F28-99A5-D64BC14B9413}" srcOrd="0" destOrd="0" presId="urn:microsoft.com/office/officeart/2005/8/layout/cycle6"/>
    <dgm:cxn modelId="{C80B8BE0-E9D9-4811-BE9E-3DC9FE082F21}" type="presOf" srcId="{7AF760D9-0355-4231-9136-EB9EA2893176}" destId="{F36D9E8C-BB40-4C9C-ABA4-26BA38328C02}" srcOrd="0" destOrd="0" presId="urn:microsoft.com/office/officeart/2005/8/layout/cycle6"/>
    <dgm:cxn modelId="{FFE6FDE6-1461-44C1-83B9-2731BEA7F7D3}" type="presOf" srcId="{5BFF56B9-7AC8-4E42-96CE-8E9A1EBF2821}" destId="{8670242D-B11F-4374-A245-8E295BAAF8D9}" srcOrd="0" destOrd="0" presId="urn:microsoft.com/office/officeart/2005/8/layout/cycle6"/>
    <dgm:cxn modelId="{6C0964EA-1C44-41BA-8585-F16FD07A2361}" srcId="{C44202A5-6A91-4B93-8A1A-1947ACCACC45}" destId="{E818544D-DCC0-4FC5-A403-B149993F6EA4}" srcOrd="0" destOrd="0" parTransId="{6C6EDAD1-ECD7-4711-B16F-24B9508D7B39}" sibTransId="{11D329B9-3F14-4C45-A43C-55B77441524C}"/>
    <dgm:cxn modelId="{D8185DF5-C9A1-40AF-AB68-A81B7808CE47}" type="presOf" srcId="{F5ADDDB5-E39D-441E-B3B5-67ACAC847447}" destId="{2ED3AF6C-3762-4EC5-8EBC-2555298C4ECE}" srcOrd="0" destOrd="0" presId="urn:microsoft.com/office/officeart/2005/8/layout/cycle6"/>
    <dgm:cxn modelId="{1D54CFFE-4E8F-4608-B2D6-F633FF918978}" srcId="{C44202A5-6A91-4B93-8A1A-1947ACCACC45}" destId="{471D9E33-B0C9-4946-B3D5-215CD0F97D06}" srcOrd="5" destOrd="0" parTransId="{91339B33-989A-472B-9EAE-9F26BE66B06F}" sibTransId="{6712B762-81A6-46EE-B7DD-E922650D7A1F}"/>
    <dgm:cxn modelId="{7DE9DE3F-1B31-4457-A599-B6C3BF9320FD}" type="presParOf" srcId="{BEACE454-5EA7-4118-B4AF-26EC4F52F6B2}" destId="{D976671F-E178-4850-834B-EE8591774606}" srcOrd="0" destOrd="0" presId="urn:microsoft.com/office/officeart/2005/8/layout/cycle6"/>
    <dgm:cxn modelId="{68D69E3F-E280-445D-A385-2E1DB87B1C85}" type="presParOf" srcId="{BEACE454-5EA7-4118-B4AF-26EC4F52F6B2}" destId="{11B2B5DD-5E36-471C-A338-7BFC3D66C702}" srcOrd="1" destOrd="0" presId="urn:microsoft.com/office/officeart/2005/8/layout/cycle6"/>
    <dgm:cxn modelId="{C155BF8C-C510-423D-B570-3CD69CE9B970}" type="presParOf" srcId="{BEACE454-5EA7-4118-B4AF-26EC4F52F6B2}" destId="{479E06CF-871D-475F-A969-9018BA58C6D4}" srcOrd="2" destOrd="0" presId="urn:microsoft.com/office/officeart/2005/8/layout/cycle6"/>
    <dgm:cxn modelId="{C314562F-2C3E-4D3B-804D-9409197C940E}" type="presParOf" srcId="{BEACE454-5EA7-4118-B4AF-26EC4F52F6B2}" destId="{D62885A0-24D0-489A-92CB-900F12B56213}" srcOrd="3" destOrd="0" presId="urn:microsoft.com/office/officeart/2005/8/layout/cycle6"/>
    <dgm:cxn modelId="{DE41ACDC-35C7-43D2-BD8C-D93AC5CF5577}" type="presParOf" srcId="{BEACE454-5EA7-4118-B4AF-26EC4F52F6B2}" destId="{6C4E74B7-FF35-4DA7-AF03-5531D9784CED}" srcOrd="4" destOrd="0" presId="urn:microsoft.com/office/officeart/2005/8/layout/cycle6"/>
    <dgm:cxn modelId="{CB3F780F-2F42-467A-8AF2-9173CCBCD43A}" type="presParOf" srcId="{BEACE454-5EA7-4118-B4AF-26EC4F52F6B2}" destId="{2ED3AF6C-3762-4EC5-8EBC-2555298C4ECE}" srcOrd="5" destOrd="0" presId="urn:microsoft.com/office/officeart/2005/8/layout/cycle6"/>
    <dgm:cxn modelId="{37DD62FB-4D86-441A-B465-82776669F172}" type="presParOf" srcId="{BEACE454-5EA7-4118-B4AF-26EC4F52F6B2}" destId="{2E20845E-3946-43F9-A610-E4493A1493F9}" srcOrd="6" destOrd="0" presId="urn:microsoft.com/office/officeart/2005/8/layout/cycle6"/>
    <dgm:cxn modelId="{B4BF0C60-A9F5-49CE-B42E-AACEF791A1DF}" type="presParOf" srcId="{BEACE454-5EA7-4118-B4AF-26EC4F52F6B2}" destId="{6A81FD94-3028-4C00-BFE7-6E6190B6F0EC}" srcOrd="7" destOrd="0" presId="urn:microsoft.com/office/officeart/2005/8/layout/cycle6"/>
    <dgm:cxn modelId="{C5F12066-E1CB-43EC-AD25-59DFA1E3DCBF}" type="presParOf" srcId="{BEACE454-5EA7-4118-B4AF-26EC4F52F6B2}" destId="{D28C0339-8D40-4F28-99A5-D64BC14B9413}" srcOrd="8" destOrd="0" presId="urn:microsoft.com/office/officeart/2005/8/layout/cycle6"/>
    <dgm:cxn modelId="{BB004EFF-C44B-4DC6-B48D-C6FFC13470BF}" type="presParOf" srcId="{BEACE454-5EA7-4118-B4AF-26EC4F52F6B2}" destId="{1B7AC586-8E60-435C-9019-66B8E231BE77}" srcOrd="9" destOrd="0" presId="urn:microsoft.com/office/officeart/2005/8/layout/cycle6"/>
    <dgm:cxn modelId="{2F71EA2E-979E-46BF-AA5D-FD7894D74E85}" type="presParOf" srcId="{BEACE454-5EA7-4118-B4AF-26EC4F52F6B2}" destId="{38A92C9B-FE1B-49CF-B4EB-0CE9B477F74C}" srcOrd="10" destOrd="0" presId="urn:microsoft.com/office/officeart/2005/8/layout/cycle6"/>
    <dgm:cxn modelId="{78F0E0D3-BC17-495C-AACC-2440F7086D52}" type="presParOf" srcId="{BEACE454-5EA7-4118-B4AF-26EC4F52F6B2}" destId="{8670242D-B11F-4374-A245-8E295BAAF8D9}" srcOrd="11" destOrd="0" presId="urn:microsoft.com/office/officeart/2005/8/layout/cycle6"/>
    <dgm:cxn modelId="{2A04BE19-B8B6-4F11-B506-AFA91F15CDC2}" type="presParOf" srcId="{BEACE454-5EA7-4118-B4AF-26EC4F52F6B2}" destId="{F36D9E8C-BB40-4C9C-ABA4-26BA38328C02}" srcOrd="12" destOrd="0" presId="urn:microsoft.com/office/officeart/2005/8/layout/cycle6"/>
    <dgm:cxn modelId="{50D463E4-5253-41F8-906D-380C8E8B88AA}" type="presParOf" srcId="{BEACE454-5EA7-4118-B4AF-26EC4F52F6B2}" destId="{193B9929-5928-44C8-B976-20743A6B8EEB}" srcOrd="13" destOrd="0" presId="urn:microsoft.com/office/officeart/2005/8/layout/cycle6"/>
    <dgm:cxn modelId="{5446852A-E92C-4241-ABAE-2BFFDAF91230}" type="presParOf" srcId="{BEACE454-5EA7-4118-B4AF-26EC4F52F6B2}" destId="{70570A01-AB79-4CA7-8578-3623B894E6F5}" srcOrd="14" destOrd="0" presId="urn:microsoft.com/office/officeart/2005/8/layout/cycle6"/>
    <dgm:cxn modelId="{5FC98620-665F-4974-9912-AB7D3DDED28A}" type="presParOf" srcId="{BEACE454-5EA7-4118-B4AF-26EC4F52F6B2}" destId="{3503BD32-50E5-4F69-A4CC-83FE674EB1BC}" srcOrd="15" destOrd="0" presId="urn:microsoft.com/office/officeart/2005/8/layout/cycle6"/>
    <dgm:cxn modelId="{9C318C9F-ACE5-4175-BF4A-C6636746F821}" type="presParOf" srcId="{BEACE454-5EA7-4118-B4AF-26EC4F52F6B2}" destId="{89A482B6-7691-4EE4-95CC-8C30BBE8ADDD}" srcOrd="16" destOrd="0" presId="urn:microsoft.com/office/officeart/2005/8/layout/cycle6"/>
    <dgm:cxn modelId="{C084DE4F-91BC-425E-972D-E80DEC11D813}" type="presParOf" srcId="{BEACE454-5EA7-4118-B4AF-26EC4F52F6B2}" destId="{547679E7-649E-40C0-A68D-B2E172537294}" srcOrd="17" destOrd="0" presId="urn:microsoft.com/office/officeart/2005/8/layout/cycle6"/>
    <dgm:cxn modelId="{EFD5213E-B06D-412D-9852-3F74D8EABAD0}" type="presParOf" srcId="{BEACE454-5EA7-4118-B4AF-26EC4F52F6B2}" destId="{89CC199E-9176-482F-ACD1-21C51C83D12D}" srcOrd="18" destOrd="0" presId="urn:microsoft.com/office/officeart/2005/8/layout/cycle6"/>
    <dgm:cxn modelId="{48F68B6B-72F7-4E33-8321-D948F96BD829}" type="presParOf" srcId="{BEACE454-5EA7-4118-B4AF-26EC4F52F6B2}" destId="{D8A302C1-851E-411F-AF5C-AE1913C3ACB2}" srcOrd="19" destOrd="0" presId="urn:microsoft.com/office/officeart/2005/8/layout/cycle6"/>
    <dgm:cxn modelId="{836541F1-4D45-4422-8B00-825584EE1503}" type="presParOf" srcId="{BEACE454-5EA7-4118-B4AF-26EC4F52F6B2}" destId="{80C7938F-DC59-4284-AD19-7258F3A9415C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6671F-E178-4850-834B-EE8591774606}">
      <dsp:nvSpPr>
        <dsp:cNvPr id="0" name=""/>
        <dsp:cNvSpPr/>
      </dsp:nvSpPr>
      <dsp:spPr>
        <a:xfrm>
          <a:off x="2338015" y="2154"/>
          <a:ext cx="810369" cy="526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Taking Video frames as Input</a:t>
          </a:r>
        </a:p>
      </dsp:txBody>
      <dsp:txXfrm>
        <a:off x="2363728" y="27867"/>
        <a:ext cx="758943" cy="475313"/>
      </dsp:txXfrm>
    </dsp:sp>
    <dsp:sp modelId="{479E06CF-871D-475F-A969-9018BA58C6D4}">
      <dsp:nvSpPr>
        <dsp:cNvPr id="0" name=""/>
        <dsp:cNvSpPr/>
      </dsp:nvSpPr>
      <dsp:spPr>
        <a:xfrm>
          <a:off x="1240786" y="265524"/>
          <a:ext cx="3004826" cy="3004826"/>
        </a:xfrm>
        <a:custGeom>
          <a:avLst/>
          <a:gdLst/>
          <a:ahLst/>
          <a:cxnLst/>
          <a:rect l="0" t="0" r="0" b="0"/>
          <a:pathLst>
            <a:path>
              <a:moveTo>
                <a:pt x="1912952" y="57178"/>
              </a:moveTo>
              <a:arcTo wR="1502413" hR="1502413" stAng="17151476" swAng="125492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885A0-24D0-489A-92CB-900F12B56213}">
      <dsp:nvSpPr>
        <dsp:cNvPr id="0" name=""/>
        <dsp:cNvSpPr/>
      </dsp:nvSpPr>
      <dsp:spPr>
        <a:xfrm>
          <a:off x="3512649" y="567828"/>
          <a:ext cx="810369" cy="526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Initializing YOLO object model</a:t>
          </a:r>
        </a:p>
      </dsp:txBody>
      <dsp:txXfrm>
        <a:off x="3538362" y="593541"/>
        <a:ext cx="758943" cy="475313"/>
      </dsp:txXfrm>
    </dsp:sp>
    <dsp:sp modelId="{2ED3AF6C-3762-4EC5-8EBC-2555298C4ECE}">
      <dsp:nvSpPr>
        <dsp:cNvPr id="0" name=""/>
        <dsp:cNvSpPr/>
      </dsp:nvSpPr>
      <dsp:spPr>
        <a:xfrm>
          <a:off x="1240786" y="265524"/>
          <a:ext cx="3004826" cy="3004826"/>
        </a:xfrm>
        <a:custGeom>
          <a:avLst/>
          <a:gdLst/>
          <a:ahLst/>
          <a:cxnLst/>
          <a:rect l="0" t="0" r="0" b="0"/>
          <a:pathLst>
            <a:path>
              <a:moveTo>
                <a:pt x="2848869" y="835853"/>
              </a:moveTo>
              <a:arcTo wR="1502413" hR="1502413" stAng="20019745" swAng="172524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0845E-3946-43F9-A610-E4493A1493F9}">
      <dsp:nvSpPr>
        <dsp:cNvPr id="0" name=""/>
        <dsp:cNvSpPr/>
      </dsp:nvSpPr>
      <dsp:spPr>
        <a:xfrm>
          <a:off x="3802760" y="1838886"/>
          <a:ext cx="810369" cy="526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Getting Confidence Scores</a:t>
          </a:r>
        </a:p>
      </dsp:txBody>
      <dsp:txXfrm>
        <a:off x="3828473" y="1864599"/>
        <a:ext cx="758943" cy="475313"/>
      </dsp:txXfrm>
    </dsp:sp>
    <dsp:sp modelId="{D28C0339-8D40-4F28-99A5-D64BC14B9413}">
      <dsp:nvSpPr>
        <dsp:cNvPr id="0" name=""/>
        <dsp:cNvSpPr/>
      </dsp:nvSpPr>
      <dsp:spPr>
        <a:xfrm>
          <a:off x="1240786" y="265524"/>
          <a:ext cx="3004826" cy="3004826"/>
        </a:xfrm>
        <a:custGeom>
          <a:avLst/>
          <a:gdLst/>
          <a:ahLst/>
          <a:cxnLst/>
          <a:rect l="0" t="0" r="0" b="0"/>
          <a:pathLst>
            <a:path>
              <a:moveTo>
                <a:pt x="2878420" y="2105612"/>
              </a:moveTo>
              <a:arcTo wR="1502413" hR="1502413" stAng="1420270" swAng="13574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AC586-8E60-435C-9019-66B8E231BE77}">
      <dsp:nvSpPr>
        <dsp:cNvPr id="0" name=""/>
        <dsp:cNvSpPr/>
      </dsp:nvSpPr>
      <dsp:spPr>
        <a:xfrm>
          <a:off x="2989888" y="2858195"/>
          <a:ext cx="810369" cy="526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Creating Bounding Boxes</a:t>
          </a:r>
        </a:p>
      </dsp:txBody>
      <dsp:txXfrm>
        <a:off x="3015601" y="2883908"/>
        <a:ext cx="758943" cy="475313"/>
      </dsp:txXfrm>
    </dsp:sp>
    <dsp:sp modelId="{8670242D-B11F-4374-A245-8E295BAAF8D9}">
      <dsp:nvSpPr>
        <dsp:cNvPr id="0" name=""/>
        <dsp:cNvSpPr/>
      </dsp:nvSpPr>
      <dsp:spPr>
        <a:xfrm>
          <a:off x="1240786" y="265524"/>
          <a:ext cx="3004826" cy="3004826"/>
        </a:xfrm>
        <a:custGeom>
          <a:avLst/>
          <a:gdLst/>
          <a:ahLst/>
          <a:cxnLst/>
          <a:rect l="0" t="0" r="0" b="0"/>
          <a:pathLst>
            <a:path>
              <a:moveTo>
                <a:pt x="1744233" y="2985238"/>
              </a:moveTo>
              <a:arcTo wR="1502413" hR="1502413" stAng="4844262" swAng="111147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6D9E8C-BB40-4C9C-ABA4-26BA38328C02}">
      <dsp:nvSpPr>
        <dsp:cNvPr id="0" name=""/>
        <dsp:cNvSpPr/>
      </dsp:nvSpPr>
      <dsp:spPr>
        <a:xfrm>
          <a:off x="1686142" y="2858195"/>
          <a:ext cx="810369" cy="526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Plot the bar graph along the video</a:t>
          </a:r>
        </a:p>
      </dsp:txBody>
      <dsp:txXfrm>
        <a:off x="1711855" y="2883908"/>
        <a:ext cx="758943" cy="475313"/>
      </dsp:txXfrm>
    </dsp:sp>
    <dsp:sp modelId="{70570A01-AB79-4CA7-8578-3623B894E6F5}">
      <dsp:nvSpPr>
        <dsp:cNvPr id="0" name=""/>
        <dsp:cNvSpPr/>
      </dsp:nvSpPr>
      <dsp:spPr>
        <a:xfrm>
          <a:off x="1240786" y="265524"/>
          <a:ext cx="3004826" cy="3004826"/>
        </a:xfrm>
        <a:custGeom>
          <a:avLst/>
          <a:gdLst/>
          <a:ahLst/>
          <a:cxnLst/>
          <a:rect l="0" t="0" r="0" b="0"/>
          <a:pathLst>
            <a:path>
              <a:moveTo>
                <a:pt x="464335" y="2588526"/>
              </a:moveTo>
              <a:arcTo wR="1502413" hR="1502413" stAng="8022275" swAng="135745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03BD32-50E5-4F69-A4CC-83FE674EB1BC}">
      <dsp:nvSpPr>
        <dsp:cNvPr id="0" name=""/>
        <dsp:cNvSpPr/>
      </dsp:nvSpPr>
      <dsp:spPr>
        <a:xfrm>
          <a:off x="873270" y="1838886"/>
          <a:ext cx="810369" cy="526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Display it on separate windows </a:t>
          </a:r>
        </a:p>
      </dsp:txBody>
      <dsp:txXfrm>
        <a:off x="898983" y="1864599"/>
        <a:ext cx="758943" cy="475313"/>
      </dsp:txXfrm>
    </dsp:sp>
    <dsp:sp modelId="{547679E7-649E-40C0-A68D-B2E172537294}">
      <dsp:nvSpPr>
        <dsp:cNvPr id="0" name=""/>
        <dsp:cNvSpPr/>
      </dsp:nvSpPr>
      <dsp:spPr>
        <a:xfrm>
          <a:off x="1240786" y="265524"/>
          <a:ext cx="3004826" cy="3004826"/>
        </a:xfrm>
        <a:custGeom>
          <a:avLst/>
          <a:gdLst/>
          <a:ahLst/>
          <a:cxnLst/>
          <a:rect l="0" t="0" r="0" b="0"/>
          <a:pathLst>
            <a:path>
              <a:moveTo>
                <a:pt x="1336" y="1565761"/>
              </a:moveTo>
              <a:arcTo wR="1502413" hR="1502413" stAng="10655008" swAng="172524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C199E-9176-482F-ACD1-21C51C83D12D}">
      <dsp:nvSpPr>
        <dsp:cNvPr id="0" name=""/>
        <dsp:cNvSpPr/>
      </dsp:nvSpPr>
      <dsp:spPr>
        <a:xfrm>
          <a:off x="1163381" y="567828"/>
          <a:ext cx="810369" cy="526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Repeat</a:t>
          </a:r>
        </a:p>
      </dsp:txBody>
      <dsp:txXfrm>
        <a:off x="1189094" y="593541"/>
        <a:ext cx="758943" cy="475313"/>
      </dsp:txXfrm>
    </dsp:sp>
    <dsp:sp modelId="{80C7938F-DC59-4284-AD19-7258F3A9415C}">
      <dsp:nvSpPr>
        <dsp:cNvPr id="0" name=""/>
        <dsp:cNvSpPr/>
      </dsp:nvSpPr>
      <dsp:spPr>
        <a:xfrm>
          <a:off x="1240786" y="265524"/>
          <a:ext cx="3004826" cy="3004826"/>
        </a:xfrm>
        <a:custGeom>
          <a:avLst/>
          <a:gdLst/>
          <a:ahLst/>
          <a:cxnLst/>
          <a:rect l="0" t="0" r="0" b="0"/>
          <a:pathLst>
            <a:path>
              <a:moveTo>
                <a:pt x="602992" y="298965"/>
              </a:moveTo>
              <a:arcTo wR="1502413" hR="1502413" stAng="13993600" swAng="125492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37FD9-4FA5-4956-A8B7-B906A72D17CE}" type="datetimeFigureOut">
              <a:rPr lang="en-IN" smtClean="0"/>
              <a:t>17-01-2024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E7529-6167-45B5-82D0-995E179E6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75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E7529-6167-45B5-82D0-995E179E625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323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10" dirty="0"/>
              <a:t>CS391R:</a:t>
            </a:r>
            <a:r>
              <a:rPr spc="-15" dirty="0"/>
              <a:t> </a:t>
            </a:r>
            <a:r>
              <a:rPr dirty="0"/>
              <a:t>Robot</a:t>
            </a:r>
            <a:r>
              <a:rPr spc="-10" dirty="0"/>
              <a:t> </a:t>
            </a:r>
            <a:r>
              <a:rPr dirty="0"/>
              <a:t>Learning</a:t>
            </a:r>
            <a:r>
              <a:rPr spc="-5" dirty="0"/>
              <a:t> </a:t>
            </a:r>
            <a:r>
              <a:rPr spc="-25" dirty="0"/>
              <a:t>(Fall</a:t>
            </a:r>
            <a:r>
              <a:rPr dirty="0"/>
              <a:t> </a:t>
            </a:r>
            <a:r>
              <a:rPr spc="-10" dirty="0"/>
              <a:t>2021)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079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10" dirty="0"/>
              <a:t>CS391R:</a:t>
            </a:r>
            <a:r>
              <a:rPr spc="-15" dirty="0"/>
              <a:t> </a:t>
            </a:r>
            <a:r>
              <a:rPr dirty="0"/>
              <a:t>Robot</a:t>
            </a:r>
            <a:r>
              <a:rPr spc="-10" dirty="0"/>
              <a:t> </a:t>
            </a:r>
            <a:r>
              <a:rPr dirty="0"/>
              <a:t>Learning</a:t>
            </a:r>
            <a:r>
              <a:rPr spc="-5" dirty="0"/>
              <a:t> </a:t>
            </a:r>
            <a:r>
              <a:rPr spc="-25" dirty="0"/>
              <a:t>(Fall</a:t>
            </a:r>
            <a:r>
              <a:rPr dirty="0"/>
              <a:t> </a:t>
            </a:r>
            <a:r>
              <a:rPr spc="-10" dirty="0"/>
              <a:t>2021)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079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2424" y="1189228"/>
            <a:ext cx="3710304" cy="3396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92225" y="1189228"/>
            <a:ext cx="3625215" cy="3286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10" dirty="0"/>
              <a:t>CS391R:</a:t>
            </a:r>
            <a:r>
              <a:rPr spc="-15" dirty="0"/>
              <a:t> </a:t>
            </a:r>
            <a:r>
              <a:rPr dirty="0"/>
              <a:t>Robot</a:t>
            </a:r>
            <a:r>
              <a:rPr spc="-10" dirty="0"/>
              <a:t> </a:t>
            </a:r>
            <a:r>
              <a:rPr dirty="0"/>
              <a:t>Learning</a:t>
            </a:r>
            <a:r>
              <a:rPr spc="-5" dirty="0"/>
              <a:t> </a:t>
            </a:r>
            <a:r>
              <a:rPr spc="-25" dirty="0"/>
              <a:t>(Fall</a:t>
            </a:r>
            <a:r>
              <a:rPr dirty="0"/>
              <a:t> </a:t>
            </a:r>
            <a:r>
              <a:rPr spc="-10" dirty="0"/>
              <a:t>2021)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079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844397"/>
            <a:ext cx="9144000" cy="299720"/>
          </a:xfrm>
          <a:custGeom>
            <a:avLst/>
            <a:gdLst/>
            <a:ahLst/>
            <a:cxnLst/>
            <a:rect l="l" t="t" r="r" b="b"/>
            <a:pathLst>
              <a:path w="9144000" h="299720">
                <a:moveTo>
                  <a:pt x="9144000" y="0"/>
                </a:moveTo>
                <a:lnTo>
                  <a:pt x="0" y="0"/>
                </a:lnTo>
                <a:lnTo>
                  <a:pt x="0" y="299102"/>
                </a:lnTo>
                <a:lnTo>
                  <a:pt x="9144000" y="299102"/>
                </a:lnTo>
                <a:lnTo>
                  <a:pt x="9144000" y="0"/>
                </a:lnTo>
                <a:close/>
              </a:path>
            </a:pathLst>
          </a:custGeom>
          <a:solidFill>
            <a:srgbClr val="BF5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" y="1319783"/>
            <a:ext cx="8894064" cy="30053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10" dirty="0"/>
              <a:t>CS391R:</a:t>
            </a:r>
            <a:r>
              <a:rPr spc="-15" dirty="0"/>
              <a:t> </a:t>
            </a:r>
            <a:r>
              <a:rPr dirty="0"/>
              <a:t>Robot</a:t>
            </a:r>
            <a:r>
              <a:rPr spc="-10" dirty="0"/>
              <a:t> </a:t>
            </a:r>
            <a:r>
              <a:rPr dirty="0"/>
              <a:t>Learning</a:t>
            </a:r>
            <a:r>
              <a:rPr spc="-5" dirty="0"/>
              <a:t> </a:t>
            </a:r>
            <a:r>
              <a:rPr spc="-25" dirty="0"/>
              <a:t>(Fall</a:t>
            </a:r>
            <a:r>
              <a:rPr dirty="0"/>
              <a:t> </a:t>
            </a:r>
            <a:r>
              <a:rPr spc="-10" dirty="0"/>
              <a:t>2021)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079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10" dirty="0"/>
              <a:t>CS391R:</a:t>
            </a:r>
            <a:r>
              <a:rPr spc="-15" dirty="0"/>
              <a:t> </a:t>
            </a:r>
            <a:r>
              <a:rPr dirty="0"/>
              <a:t>Robot</a:t>
            </a:r>
            <a:r>
              <a:rPr spc="-10" dirty="0"/>
              <a:t> </a:t>
            </a:r>
            <a:r>
              <a:rPr dirty="0"/>
              <a:t>Learning</a:t>
            </a:r>
            <a:r>
              <a:rPr spc="-5" dirty="0"/>
              <a:t> </a:t>
            </a:r>
            <a:r>
              <a:rPr spc="-25" dirty="0"/>
              <a:t>(Fall</a:t>
            </a:r>
            <a:r>
              <a:rPr dirty="0"/>
              <a:t> </a:t>
            </a:r>
            <a:r>
              <a:rPr spc="-10" dirty="0"/>
              <a:t>2021)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079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844397"/>
            <a:ext cx="9144000" cy="299720"/>
          </a:xfrm>
          <a:custGeom>
            <a:avLst/>
            <a:gdLst/>
            <a:ahLst/>
            <a:cxnLst/>
            <a:rect l="l" t="t" r="r" b="b"/>
            <a:pathLst>
              <a:path w="9144000" h="299720">
                <a:moveTo>
                  <a:pt x="9144000" y="0"/>
                </a:moveTo>
                <a:lnTo>
                  <a:pt x="0" y="0"/>
                </a:lnTo>
                <a:lnTo>
                  <a:pt x="0" y="299102"/>
                </a:lnTo>
                <a:lnTo>
                  <a:pt x="9144000" y="299102"/>
                </a:lnTo>
                <a:lnTo>
                  <a:pt x="9144000" y="0"/>
                </a:lnTo>
                <a:close/>
              </a:path>
            </a:pathLst>
          </a:custGeom>
          <a:solidFill>
            <a:srgbClr val="BF5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425" y="256539"/>
            <a:ext cx="6932930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724" y="1177036"/>
            <a:ext cx="4467860" cy="2930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25" y="4910835"/>
            <a:ext cx="2053589" cy="173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pc="-10" dirty="0"/>
              <a:t>CS391R:</a:t>
            </a:r>
            <a:r>
              <a:rPr spc="-15" dirty="0"/>
              <a:t> </a:t>
            </a:r>
            <a:r>
              <a:rPr dirty="0"/>
              <a:t>Robot</a:t>
            </a:r>
            <a:r>
              <a:rPr spc="-10" dirty="0"/>
              <a:t> </a:t>
            </a:r>
            <a:r>
              <a:rPr dirty="0"/>
              <a:t>Learning</a:t>
            </a:r>
            <a:r>
              <a:rPr spc="-5" dirty="0"/>
              <a:t> </a:t>
            </a:r>
            <a:r>
              <a:rPr spc="-25" dirty="0"/>
              <a:t>(Fall</a:t>
            </a:r>
            <a:r>
              <a:rPr dirty="0"/>
              <a:t> </a:t>
            </a:r>
            <a:r>
              <a:rPr spc="-10" dirty="0"/>
              <a:t>2021)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74049" y="4916770"/>
            <a:ext cx="229870" cy="167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079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7495"/>
            <a:ext cx="9144000" cy="556260"/>
          </a:xfrm>
          <a:custGeom>
            <a:avLst/>
            <a:gdLst/>
            <a:ahLst/>
            <a:cxnLst/>
            <a:rect l="l" t="t" r="r" b="b"/>
            <a:pathLst>
              <a:path w="9144000" h="556260">
                <a:moveTo>
                  <a:pt x="9144000" y="0"/>
                </a:moveTo>
                <a:lnTo>
                  <a:pt x="0" y="0"/>
                </a:lnTo>
                <a:lnTo>
                  <a:pt x="0" y="556260"/>
                </a:lnTo>
                <a:lnTo>
                  <a:pt x="9144000" y="556260"/>
                </a:lnTo>
                <a:lnTo>
                  <a:pt x="9144000" y="0"/>
                </a:lnTo>
                <a:close/>
              </a:path>
            </a:pathLst>
          </a:custGeom>
          <a:solidFill>
            <a:srgbClr val="BF5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00200" y="1167100"/>
            <a:ext cx="7747634" cy="1130438"/>
          </a:xfrm>
          <a:prstGeom prst="rect">
            <a:avLst/>
          </a:prstGeom>
        </p:spPr>
        <p:txBody>
          <a:bodyPr vert="horz" wrap="square" lIns="0" tIns="27305" rIns="0" bIns="0" rtlCol="0" anchor="ctr">
            <a:spAutoFit/>
          </a:bodyPr>
          <a:lstStyle/>
          <a:p>
            <a:pPr marL="1066800" marR="5080" indent="-1054100">
              <a:lnSpc>
                <a:spcPts val="4300"/>
              </a:lnSpc>
              <a:spcBef>
                <a:spcPts val="215"/>
              </a:spcBef>
            </a:pPr>
            <a:r>
              <a:rPr lang="en-IN" sz="3600" dirty="0"/>
              <a:t>Object Detection Using Video Surveillance Camera</a:t>
            </a:r>
            <a:endParaRPr sz="360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0" dirty="0"/>
              <a:t>1</a:t>
            </a:fld>
            <a:endParaRPr spc="-50" dirty="0"/>
          </a:p>
        </p:txBody>
      </p:sp>
      <p:sp>
        <p:nvSpPr>
          <p:cNvPr id="7" name="object 7"/>
          <p:cNvSpPr txBox="1"/>
          <p:nvPr/>
        </p:nvSpPr>
        <p:spPr>
          <a:xfrm>
            <a:off x="3119437" y="2866644"/>
            <a:ext cx="2905125" cy="10233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595959"/>
                </a:solidFill>
                <a:latin typeface="Arial MT"/>
                <a:cs typeface="Arial MT"/>
              </a:rPr>
              <a:t>Presenter:</a:t>
            </a:r>
            <a:r>
              <a:rPr spc="-9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IN" spc="-95" dirty="0">
                <a:solidFill>
                  <a:srgbClr val="595959"/>
                </a:solidFill>
                <a:latin typeface="Arial MT"/>
                <a:cs typeface="Arial MT"/>
              </a:rPr>
              <a:t>Jai Yadav</a:t>
            </a:r>
            <a:endParaRPr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r>
              <a:rPr lang="en-IN" dirty="0">
                <a:latin typeface="Arial MT"/>
                <a:cs typeface="Arial MT"/>
              </a:rPr>
              <a:t>           </a:t>
            </a:r>
            <a:r>
              <a:rPr lang="en-IN" dirty="0" err="1">
                <a:latin typeface="Arial MT"/>
                <a:cs typeface="Arial MT"/>
              </a:rPr>
              <a:t>Btech</a:t>
            </a:r>
            <a:r>
              <a:rPr lang="en-IN" dirty="0">
                <a:latin typeface="Arial MT"/>
                <a:cs typeface="Arial MT"/>
              </a:rPr>
              <a:t> CSE</a:t>
            </a:r>
          </a:p>
          <a:p>
            <a:pPr>
              <a:lnSpc>
                <a:spcPct val="100000"/>
              </a:lnSpc>
              <a:spcBef>
                <a:spcPts val="675"/>
              </a:spcBef>
            </a:pPr>
            <a:r>
              <a:rPr lang="en-IN" dirty="0">
                <a:latin typeface="Arial MT"/>
                <a:cs typeface="Arial MT"/>
              </a:rPr>
              <a:t>          Semester-III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EA9EB-D5E0-4C53-BE41-CCB4B4C36DB3}"/>
              </a:ext>
            </a:extLst>
          </p:cNvPr>
          <p:cNvSpPr txBox="1"/>
          <p:nvPr/>
        </p:nvSpPr>
        <p:spPr>
          <a:xfrm>
            <a:off x="76200" y="126207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GRAPHIC ERA DEEMED UNIVERSITY</a:t>
            </a:r>
          </a:p>
        </p:txBody>
      </p:sp>
      <p:pic>
        <p:nvPicPr>
          <p:cNvPr id="8" name="image3.png">
            <a:extLst>
              <a:ext uri="{FF2B5EF4-FFF2-40B4-BE49-F238E27FC236}">
                <a16:creationId xmlns:a16="http://schemas.microsoft.com/office/drawing/2014/main" id="{2CAD8852-8FAA-4CA0-8C09-B0E595EA048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67200" y="0"/>
            <a:ext cx="762000" cy="581025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2525C-0FE5-43C6-828D-8097CF989C1D}"/>
              </a:ext>
            </a:extLst>
          </p:cNvPr>
          <p:cNvSpPr txBox="1"/>
          <p:nvPr/>
        </p:nvSpPr>
        <p:spPr>
          <a:xfrm>
            <a:off x="1295400" y="394335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Under the mentorship of</a:t>
            </a:r>
          </a:p>
          <a:p>
            <a:pPr algn="ctr"/>
            <a:r>
              <a:rPr lang="en-IN" sz="1600" dirty="0"/>
              <a:t>Pawan Kumar Mishra</a:t>
            </a:r>
          </a:p>
          <a:p>
            <a:pPr algn="ctr"/>
            <a:r>
              <a:rPr lang="en-IN" sz="1600" dirty="0"/>
              <a:t>Assistant Professor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D7A55-AB60-4C13-9122-7B8CA22EC626}"/>
              </a:ext>
            </a:extLst>
          </p:cNvPr>
          <p:cNvSpPr txBox="1"/>
          <p:nvPr/>
        </p:nvSpPr>
        <p:spPr>
          <a:xfrm>
            <a:off x="381000" y="28575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Libraries Included: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CFDFD-D64E-404A-8E8B-93CB4B390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47750"/>
            <a:ext cx="5006774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5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33C01-70E6-4EC3-9C01-85EEA8236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95350"/>
            <a:ext cx="6862691" cy="3652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82F4B7-87E9-427B-9F87-44156176E016}"/>
              </a:ext>
            </a:extLst>
          </p:cNvPr>
          <p:cNvSpPr txBox="1"/>
          <p:nvPr/>
        </p:nvSpPr>
        <p:spPr>
          <a:xfrm>
            <a:off x="228600" y="20955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Initial Bounding Boxes using YOLO predefined Weights</a:t>
            </a:r>
          </a:p>
        </p:txBody>
      </p:sp>
    </p:spTree>
    <p:extLst>
      <p:ext uri="{BB962C8B-B14F-4D97-AF65-F5344CB8AC3E}">
        <p14:creationId xmlns:p14="http://schemas.microsoft.com/office/powerpoint/2010/main" val="4252394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B2865-FE56-44ED-AFBE-A79B73F2CF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5" y="819150"/>
            <a:ext cx="7168029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B2687E-7DC4-45E8-8E32-EF18D523161D}"/>
              </a:ext>
            </a:extLst>
          </p:cNvPr>
          <p:cNvSpPr txBox="1"/>
          <p:nvPr/>
        </p:nvSpPr>
        <p:spPr>
          <a:xfrm>
            <a:off x="381000" y="28575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 of the algorithm:</a:t>
            </a:r>
          </a:p>
        </p:txBody>
      </p:sp>
    </p:spTree>
    <p:extLst>
      <p:ext uri="{BB962C8B-B14F-4D97-AF65-F5344CB8AC3E}">
        <p14:creationId xmlns:p14="http://schemas.microsoft.com/office/powerpoint/2010/main" val="425505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33E4B-2153-48DE-BD85-3C8756796EA0}"/>
              </a:ext>
            </a:extLst>
          </p:cNvPr>
          <p:cNvSpPr txBox="1"/>
          <p:nvPr/>
        </p:nvSpPr>
        <p:spPr>
          <a:xfrm>
            <a:off x="381000" y="28575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CODE SNIPPET: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0B78C-BC3A-425C-9C05-61F6BC41D7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51416"/>
            <a:ext cx="5257800" cy="3971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D52770-4B6E-4C20-9255-F8D060DCEC7B}"/>
              </a:ext>
            </a:extLst>
          </p:cNvPr>
          <p:cNvSpPr txBox="1"/>
          <p:nvPr/>
        </p:nvSpPr>
        <p:spPr>
          <a:xfrm>
            <a:off x="3733800" y="4820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BOUNDING BOXES</a:t>
            </a:r>
          </a:p>
        </p:txBody>
      </p:sp>
    </p:spTree>
    <p:extLst>
      <p:ext uri="{BB962C8B-B14F-4D97-AF65-F5344CB8AC3E}">
        <p14:creationId xmlns:p14="http://schemas.microsoft.com/office/powerpoint/2010/main" val="171262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980CE9-CFD6-4BFC-ACC1-9787C2BA9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532931"/>
            <a:ext cx="3886200" cy="4077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49540C-4B42-49F6-BAB6-EF10DF8248D4}"/>
              </a:ext>
            </a:extLst>
          </p:cNvPr>
          <p:cNvSpPr txBox="1"/>
          <p:nvPr/>
        </p:nvSpPr>
        <p:spPr>
          <a:xfrm>
            <a:off x="762000" y="20955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GUI:</a:t>
            </a:r>
          </a:p>
        </p:txBody>
      </p:sp>
    </p:spTree>
    <p:extLst>
      <p:ext uri="{BB962C8B-B14F-4D97-AF65-F5344CB8AC3E}">
        <p14:creationId xmlns:p14="http://schemas.microsoft.com/office/powerpoint/2010/main" val="340802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Related</a:t>
            </a:r>
            <a:r>
              <a:rPr spc="-80" dirty="0"/>
              <a:t> </a:t>
            </a:r>
            <a:r>
              <a:rPr spc="-20" dirty="0"/>
              <a:t>Work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04724" y="1179939"/>
            <a:ext cx="8178165" cy="2486578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30"/>
              </a:spcBef>
              <a:buChar char="-"/>
              <a:tabLst>
                <a:tab pos="354965" algn="l"/>
              </a:tabLst>
            </a:pP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R-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CNN</a:t>
            </a:r>
            <a:r>
              <a:rPr sz="12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or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Region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Based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Convolutional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Network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(Girshick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et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al.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2014):</a:t>
            </a:r>
            <a:endParaRPr sz="1200" dirty="0">
              <a:latin typeface="Arial MT"/>
              <a:cs typeface="Arial MT"/>
            </a:endParaRPr>
          </a:p>
          <a:p>
            <a:pPr marL="812165" marR="5080" lvl="1" indent="-317500">
              <a:lnSpc>
                <a:spcPts val="1989"/>
              </a:lnSpc>
              <a:spcBef>
                <a:spcPts val="60"/>
              </a:spcBef>
              <a:buChar char="-"/>
              <a:tabLst>
                <a:tab pos="812165" algn="l"/>
              </a:tabLst>
            </a:pP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Used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sliding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window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approach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from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earlier,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with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Selective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Search,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smarter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way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select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candidates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(which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means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there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less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computation)</a:t>
            </a:r>
            <a:endParaRPr sz="1200" dirty="0">
              <a:latin typeface="Arial MT"/>
              <a:cs typeface="Arial MT"/>
            </a:endParaRPr>
          </a:p>
          <a:p>
            <a:pPr marL="812165" lvl="1" indent="-316865">
              <a:lnSpc>
                <a:spcPct val="100000"/>
              </a:lnSpc>
              <a:spcBef>
                <a:spcPts val="100"/>
              </a:spcBef>
              <a:buChar char="-"/>
              <a:tabLst>
                <a:tab pos="812165" algn="l"/>
              </a:tabLst>
            </a:pP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Still</a:t>
            </a:r>
            <a:r>
              <a:rPr sz="12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feeds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2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limited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part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2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image</a:t>
            </a:r>
            <a:r>
              <a:rPr sz="12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classifier</a:t>
            </a:r>
            <a:endParaRPr sz="1200" dirty="0">
              <a:latin typeface="Arial MT"/>
              <a:cs typeface="Arial MT"/>
            </a:endParaRPr>
          </a:p>
          <a:p>
            <a:pPr marL="812165" lvl="1" indent="-316865">
              <a:lnSpc>
                <a:spcPct val="100000"/>
              </a:lnSpc>
              <a:spcBef>
                <a:spcPts val="219"/>
              </a:spcBef>
              <a:buChar char="-"/>
              <a:tabLst>
                <a:tab pos="812165" algn="l"/>
              </a:tabLst>
            </a:pP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Drawbacks: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Large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pipeline,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slow,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too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many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false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positives</a:t>
            </a:r>
            <a:endParaRPr sz="1200"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320"/>
              </a:spcBef>
              <a:buChar char="-"/>
              <a:tabLst>
                <a:tab pos="354965" algn="l"/>
              </a:tabLst>
            </a:pP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Fast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Faster</a:t>
            </a:r>
            <a:r>
              <a:rPr sz="12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R-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CNN:</a:t>
            </a:r>
            <a:endParaRPr sz="1200" dirty="0">
              <a:latin typeface="Arial MT"/>
              <a:cs typeface="Arial MT"/>
            </a:endParaRPr>
          </a:p>
          <a:p>
            <a:pPr marL="812165" lvl="1" indent="-316865">
              <a:lnSpc>
                <a:spcPct val="100000"/>
              </a:lnSpc>
              <a:spcBef>
                <a:spcPts val="254"/>
              </a:spcBef>
              <a:buChar char="-"/>
              <a:tabLst>
                <a:tab pos="812165" algn="l"/>
              </a:tabLst>
            </a:pP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Optimize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parts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pipeline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described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earlier</a:t>
            </a:r>
            <a:endParaRPr sz="1200" dirty="0">
              <a:latin typeface="Arial MT"/>
              <a:cs typeface="Arial MT"/>
            </a:endParaRPr>
          </a:p>
          <a:p>
            <a:pPr marL="812165" lvl="1" indent="-316865">
              <a:lnSpc>
                <a:spcPct val="100000"/>
              </a:lnSpc>
              <a:spcBef>
                <a:spcPts val="310"/>
              </a:spcBef>
              <a:buChar char="-"/>
              <a:tabLst>
                <a:tab pos="812165" algn="l"/>
              </a:tabLst>
            </a:pP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Drawbacks:</a:t>
            </a:r>
            <a:r>
              <a:rPr sz="12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loses</a:t>
            </a:r>
            <a:r>
              <a:rPr sz="12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accuracy</a:t>
            </a:r>
            <a:endParaRPr sz="1200" dirty="0">
              <a:latin typeface="Arial MT"/>
              <a:cs typeface="Arial MT"/>
            </a:endParaRPr>
          </a:p>
          <a:p>
            <a:pPr marL="354965" indent="-342265">
              <a:lnSpc>
                <a:spcPct val="100000"/>
              </a:lnSpc>
              <a:spcBef>
                <a:spcPts val="225"/>
              </a:spcBef>
              <a:buChar char="-"/>
              <a:tabLst>
                <a:tab pos="354965" algn="l"/>
              </a:tabLst>
            </a:pP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Deep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Multibox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(Szegedy</a:t>
            </a:r>
            <a:r>
              <a:rPr sz="12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et.</a:t>
            </a:r>
            <a:r>
              <a:rPr sz="12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al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2014):</a:t>
            </a:r>
            <a:endParaRPr sz="1200" dirty="0">
              <a:latin typeface="Arial MT"/>
              <a:cs typeface="Arial MT"/>
            </a:endParaRPr>
          </a:p>
          <a:p>
            <a:pPr marL="812165" lvl="1" indent="-316865">
              <a:lnSpc>
                <a:spcPct val="100000"/>
              </a:lnSpc>
              <a:spcBef>
                <a:spcPts val="330"/>
              </a:spcBef>
              <a:buChar char="-"/>
              <a:tabLst>
                <a:tab pos="812165" algn="l"/>
              </a:tabLst>
            </a:pP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Train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CNN</a:t>
            </a:r>
            <a:r>
              <a:rPr sz="12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find</a:t>
            </a:r>
            <a:r>
              <a:rPr sz="12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areas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2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interest</a:t>
            </a:r>
            <a:endParaRPr sz="1200" dirty="0">
              <a:latin typeface="Arial MT"/>
              <a:cs typeface="Arial MT"/>
            </a:endParaRPr>
          </a:p>
          <a:p>
            <a:pPr marL="812165" lvl="1" indent="-316865">
              <a:lnSpc>
                <a:spcPct val="100000"/>
              </a:lnSpc>
              <a:spcBef>
                <a:spcPts val="215"/>
              </a:spcBef>
              <a:buChar char="-"/>
              <a:tabLst>
                <a:tab pos="812165" algn="l"/>
              </a:tabLst>
            </a:pP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Drawbacks:</a:t>
            </a:r>
            <a:r>
              <a:rPr sz="1200" spc="-4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Doesn’t</a:t>
            </a:r>
            <a:r>
              <a:rPr sz="1200" spc="-4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address</a:t>
            </a:r>
            <a:r>
              <a:rPr sz="12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classification</a:t>
            </a:r>
            <a:r>
              <a:rPr sz="1200" spc="-4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only</a:t>
            </a:r>
            <a:r>
              <a:rPr sz="1200" spc="-4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595959"/>
                </a:solidFill>
                <a:latin typeface="Arial MT"/>
                <a:cs typeface="Arial MT"/>
              </a:rPr>
              <a:t>localization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9F8FD-CE46-46C8-83B9-BDC69E964437}"/>
              </a:ext>
            </a:extLst>
          </p:cNvPr>
          <p:cNvSpPr txBox="1"/>
          <p:nvPr/>
        </p:nvSpPr>
        <p:spPr>
          <a:xfrm>
            <a:off x="504724" y="3653248"/>
            <a:ext cx="7010400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265" indent="-329565">
              <a:lnSpc>
                <a:spcPct val="100000"/>
              </a:lnSpc>
              <a:spcBef>
                <a:spcPts val="365"/>
              </a:spcBef>
              <a:buChar char="-"/>
              <a:tabLst>
                <a:tab pos="342265" algn="l"/>
              </a:tabLst>
            </a:pPr>
            <a:r>
              <a:rPr lang="en-US" sz="1050" dirty="0" err="1">
                <a:solidFill>
                  <a:srgbClr val="595959"/>
                </a:solidFill>
                <a:latin typeface="Arial MT"/>
                <a:cs typeface="Arial MT"/>
              </a:rPr>
              <a:t>MultiGrasp</a:t>
            </a:r>
            <a:r>
              <a:rPr lang="en-US" sz="105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(Redmon</a:t>
            </a:r>
            <a:r>
              <a:rPr lang="en-US" sz="105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et.</a:t>
            </a:r>
            <a:r>
              <a:rPr lang="en-US" sz="105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al</a:t>
            </a:r>
            <a:r>
              <a:rPr lang="en-US" sz="105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spc="-10" dirty="0">
                <a:solidFill>
                  <a:srgbClr val="595959"/>
                </a:solidFill>
                <a:latin typeface="Arial MT"/>
                <a:cs typeface="Arial MT"/>
              </a:rPr>
              <a:t>2014)</a:t>
            </a:r>
            <a:endParaRPr lang="en-US" sz="1050" dirty="0">
              <a:latin typeface="Arial MT"/>
              <a:cs typeface="Arial MT"/>
            </a:endParaRPr>
          </a:p>
          <a:p>
            <a:pPr marL="799465" lvl="1" indent="-329565">
              <a:lnSpc>
                <a:spcPct val="100000"/>
              </a:lnSpc>
              <a:spcBef>
                <a:spcPts val="260"/>
              </a:spcBef>
              <a:buChar char="-"/>
              <a:tabLst>
                <a:tab pos="799465" algn="l"/>
              </a:tabLst>
            </a:pP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Similar</a:t>
            </a:r>
            <a:r>
              <a:rPr lang="en-US" sz="105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lang="en-US" sz="105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spc="-20" dirty="0">
                <a:solidFill>
                  <a:srgbClr val="595959"/>
                </a:solidFill>
                <a:latin typeface="Arial MT"/>
                <a:cs typeface="Arial MT"/>
              </a:rPr>
              <a:t>YOLO</a:t>
            </a:r>
            <a:endParaRPr lang="en-US" sz="1050" dirty="0">
              <a:latin typeface="Arial MT"/>
              <a:cs typeface="Arial MT"/>
            </a:endParaRPr>
          </a:p>
          <a:p>
            <a:pPr marL="799465" lvl="1" indent="-329565">
              <a:lnSpc>
                <a:spcPct val="100000"/>
              </a:lnSpc>
              <a:spcBef>
                <a:spcPts val="290"/>
              </a:spcBef>
              <a:buChar char="-"/>
              <a:tabLst>
                <a:tab pos="799465" algn="l"/>
              </a:tabLst>
            </a:pP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lang="en-US" sz="105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much</a:t>
            </a:r>
            <a:r>
              <a:rPr lang="en-US" sz="105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simpler</a:t>
            </a:r>
            <a:r>
              <a:rPr lang="en-US" sz="105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task</a:t>
            </a:r>
            <a:r>
              <a:rPr lang="en-US" sz="105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(only</a:t>
            </a:r>
            <a:r>
              <a:rPr lang="en-US" sz="105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needs</a:t>
            </a:r>
            <a:r>
              <a:rPr lang="en-US" sz="105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lang="en-US" sz="105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predict</a:t>
            </a:r>
            <a:r>
              <a:rPr lang="en-US" sz="105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r>
              <a:rPr lang="en-US" sz="105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not</a:t>
            </a:r>
            <a:r>
              <a:rPr lang="en-US" sz="105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dirty="0">
                <a:solidFill>
                  <a:srgbClr val="595959"/>
                </a:solidFill>
                <a:latin typeface="Arial MT"/>
                <a:cs typeface="Arial MT"/>
              </a:rPr>
              <a:t>multiple</a:t>
            </a:r>
            <a:r>
              <a:rPr lang="en-US" sz="105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US" sz="1050" spc="-10" dirty="0">
                <a:solidFill>
                  <a:srgbClr val="595959"/>
                </a:solidFill>
                <a:latin typeface="Arial MT"/>
                <a:cs typeface="Arial MT"/>
              </a:rPr>
              <a:t>objects)</a:t>
            </a:r>
            <a:endParaRPr lang="en-US" sz="1050" dirty="0">
              <a:latin typeface="Arial MT"/>
              <a:cs typeface="Arial MT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Discussion</a:t>
            </a:r>
            <a:r>
              <a:rPr spc="-8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10" dirty="0"/>
              <a:t>Results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30125" y="1168908"/>
            <a:ext cx="7752715" cy="194310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15"/>
              </a:spcBef>
              <a:buFont typeface="Segoe UI Symbol"/>
              <a:buChar char="❖"/>
              <a:tabLst>
                <a:tab pos="32956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Pro: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YOLO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lot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faster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than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other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algorithms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image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detection</a:t>
            </a:r>
            <a:endParaRPr sz="1400">
              <a:latin typeface="Arial MT"/>
              <a:cs typeface="Arial MT"/>
            </a:endParaRPr>
          </a:p>
          <a:p>
            <a:pPr marL="329565" marR="5080" indent="-317500">
              <a:lnSpc>
                <a:spcPts val="2520"/>
              </a:lnSpc>
              <a:spcBef>
                <a:spcPts val="200"/>
              </a:spcBef>
              <a:buFont typeface="Segoe UI Symbol"/>
              <a:buChar char="❖"/>
              <a:tabLst>
                <a:tab pos="32956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Pro: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YOLO’s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use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global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information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rather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than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only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local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information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allows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understand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contextual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information</a:t>
            </a:r>
            <a:r>
              <a:rPr sz="14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when</a:t>
            </a:r>
            <a:r>
              <a:rPr sz="14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doing</a:t>
            </a:r>
            <a:r>
              <a:rPr sz="14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r>
              <a:rPr sz="14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detection</a:t>
            </a:r>
            <a:endParaRPr sz="1400">
              <a:latin typeface="Arial MT"/>
              <a:cs typeface="Arial MT"/>
            </a:endParaRPr>
          </a:p>
          <a:p>
            <a:pPr marL="786765" lvl="1" indent="-317500">
              <a:lnSpc>
                <a:spcPct val="100000"/>
              </a:lnSpc>
              <a:spcBef>
                <a:spcPts val="685"/>
              </a:spcBef>
              <a:buFont typeface="Segoe UI Symbol"/>
              <a:buChar char="➢"/>
              <a:tabLst>
                <a:tab pos="78676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Does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better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domains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such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artwork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due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this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ct val="100000"/>
              </a:lnSpc>
              <a:spcBef>
                <a:spcPts val="820"/>
              </a:spcBef>
              <a:buFont typeface="Segoe UI Symbol"/>
              <a:buChar char="❖"/>
              <a:tabLst>
                <a:tab pos="32956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Con: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YOLO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lagged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behind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SOTA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models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detection</a:t>
            </a:r>
            <a:endParaRPr sz="1400">
              <a:latin typeface="Arial MT"/>
              <a:cs typeface="Arial MT"/>
            </a:endParaRPr>
          </a:p>
          <a:p>
            <a:pPr marL="786765" lvl="1" indent="-317500">
              <a:lnSpc>
                <a:spcPct val="100000"/>
              </a:lnSpc>
              <a:spcBef>
                <a:spcPts val="815"/>
              </a:spcBef>
              <a:buFont typeface="Segoe UI Symbol"/>
              <a:buChar char="➢"/>
              <a:tabLst>
                <a:tab pos="78676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This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attributed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making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many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localization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errors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unable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detect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small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249044"/>
            <a:ext cx="6932930" cy="66548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Future</a:t>
            </a:r>
            <a:r>
              <a:rPr spc="-35" dirty="0"/>
              <a:t> </a:t>
            </a:r>
            <a:r>
              <a:rPr dirty="0"/>
              <a:t>Work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90425" y="1168908"/>
            <a:ext cx="3867785" cy="29089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6545" marR="5080" indent="-284480">
              <a:lnSpc>
                <a:spcPct val="149300"/>
              </a:lnSpc>
              <a:spcBef>
                <a:spcPts val="85"/>
              </a:spcBef>
              <a:buSzPct val="128571"/>
              <a:buFont typeface="Segoe UI Symbol"/>
              <a:buChar char="❖"/>
              <a:tabLst>
                <a:tab pos="29781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One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extension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this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work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would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look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 	at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image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segmentation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see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if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insights 	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carry</a:t>
            </a:r>
            <a:r>
              <a:rPr sz="14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over</a:t>
            </a:r>
            <a:endParaRPr sz="1400" dirty="0">
              <a:latin typeface="Arial MT"/>
              <a:cs typeface="Arial MT"/>
            </a:endParaRPr>
          </a:p>
          <a:p>
            <a:pPr marL="926465" marR="180975" lvl="1" indent="-317500">
              <a:lnSpc>
                <a:spcPct val="148600"/>
              </a:lnSpc>
              <a:spcBef>
                <a:spcPts val="95"/>
              </a:spcBef>
              <a:buChar char="○"/>
              <a:tabLst>
                <a:tab pos="92646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YOLOACT</a:t>
            </a:r>
            <a:r>
              <a:rPr sz="14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(Boyla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et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al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2019):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Real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time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image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segmentation</a:t>
            </a:r>
            <a:endParaRPr sz="1400" dirty="0">
              <a:latin typeface="Arial MT"/>
              <a:cs typeface="Arial MT"/>
            </a:endParaRPr>
          </a:p>
          <a:p>
            <a:pPr marL="297180" indent="-284480">
              <a:lnSpc>
                <a:spcPct val="100000"/>
              </a:lnSpc>
              <a:spcBef>
                <a:spcPts val="820"/>
              </a:spcBef>
              <a:buSzPct val="128571"/>
              <a:buFont typeface="Segoe UI Symbol"/>
              <a:buChar char="❖"/>
              <a:tabLst>
                <a:tab pos="297180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YOLO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has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been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upgraded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lang="en-IN" sz="1400" spc="-20" dirty="0">
                <a:solidFill>
                  <a:srgbClr val="595959"/>
                </a:solidFill>
                <a:latin typeface="Arial MT"/>
                <a:cs typeface="Arial MT"/>
              </a:rPr>
              <a:t>8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times</a:t>
            </a:r>
            <a:endParaRPr sz="1400" dirty="0">
              <a:latin typeface="Arial MT"/>
              <a:cs typeface="Arial MT"/>
            </a:endParaRPr>
          </a:p>
          <a:p>
            <a:pPr marL="926465" marR="437515" lvl="1" indent="-317500">
              <a:lnSpc>
                <a:spcPts val="2520"/>
              </a:lnSpc>
              <a:spcBef>
                <a:spcPts val="200"/>
              </a:spcBef>
              <a:buChar char="○"/>
              <a:tabLst>
                <a:tab pos="92646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Solves</a:t>
            </a:r>
            <a:r>
              <a:rPr sz="14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lot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issues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relating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to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detecting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small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objects,</a:t>
            </a:r>
            <a:endParaRPr sz="1400" dirty="0">
              <a:latin typeface="Arial MT"/>
              <a:cs typeface="Arial MT"/>
            </a:endParaRPr>
          </a:p>
          <a:p>
            <a:pPr marL="926465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generalizability,</a:t>
            </a:r>
            <a:r>
              <a:rPr sz="1400" spc="-4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sz="1400" spc="-4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localization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1520" y="1066799"/>
            <a:ext cx="4501896" cy="33771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95874" y="4582667"/>
            <a:ext cx="1594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YOLOACT</a:t>
            </a:r>
            <a:r>
              <a:rPr sz="1400" spc="-5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example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425" y="1338128"/>
            <a:ext cx="8268334" cy="21971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420"/>
              </a:spcBef>
              <a:buSzPct val="128571"/>
              <a:buFont typeface="Segoe UI Symbol"/>
              <a:buChar char="❖"/>
              <a:tabLst>
                <a:tab pos="297180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detection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problem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detecting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multiple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objects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an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image</a:t>
            </a:r>
            <a:endParaRPr sz="1400" dirty="0">
              <a:latin typeface="Arial MT"/>
              <a:cs typeface="Arial MT"/>
            </a:endParaRPr>
          </a:p>
          <a:p>
            <a:pPr marL="297180" indent="-284480">
              <a:lnSpc>
                <a:spcPct val="100000"/>
              </a:lnSpc>
              <a:spcBef>
                <a:spcPts val="820"/>
              </a:spcBef>
              <a:buSzPct val="128571"/>
              <a:buFont typeface="Segoe UI Symbol"/>
              <a:buChar char="❖"/>
              <a:tabLst>
                <a:tab pos="297180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Almost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real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time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detection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can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make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highly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responsive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robot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systems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without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complex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sensors</a:t>
            </a:r>
            <a:endParaRPr sz="1400" dirty="0">
              <a:latin typeface="Arial MT"/>
              <a:cs typeface="Arial MT"/>
            </a:endParaRPr>
          </a:p>
          <a:p>
            <a:pPr marL="297180" indent="-284480">
              <a:lnSpc>
                <a:spcPct val="100000"/>
              </a:lnSpc>
              <a:spcBef>
                <a:spcPts val="910"/>
              </a:spcBef>
              <a:buSzPct val="128571"/>
              <a:buFont typeface="Segoe UI Symbol"/>
              <a:buChar char="❖"/>
              <a:tabLst>
                <a:tab pos="297180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Prior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work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relies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large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architecture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with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numerous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parts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optimize</a:t>
            </a:r>
            <a:endParaRPr sz="1400" dirty="0">
              <a:latin typeface="Arial MT"/>
              <a:cs typeface="Arial MT"/>
            </a:endParaRPr>
          </a:p>
          <a:p>
            <a:pPr marL="296545" marR="256540" indent="-284480">
              <a:lnSpc>
                <a:spcPct val="148600"/>
              </a:lnSpc>
              <a:buSzPct val="128571"/>
              <a:buFont typeface="Segoe UI Symbol"/>
              <a:buChar char="❖"/>
              <a:tabLst>
                <a:tab pos="29781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YOLO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proposes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unified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architecture,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which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does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all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tasks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one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model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by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one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inference 	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over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entire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image</a:t>
            </a:r>
            <a:endParaRPr sz="1400" dirty="0">
              <a:latin typeface="Arial MT"/>
              <a:cs typeface="Arial MT"/>
            </a:endParaRPr>
          </a:p>
          <a:p>
            <a:pPr marL="296545" marR="5080" indent="-284480">
              <a:lnSpc>
                <a:spcPct val="148600"/>
              </a:lnSpc>
              <a:spcBef>
                <a:spcPts val="25"/>
              </a:spcBef>
              <a:buSzPct val="128571"/>
              <a:buFont typeface="Segoe UI Symbol"/>
              <a:buChar char="❖"/>
              <a:tabLst>
                <a:tab pos="29781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They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show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enormous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speed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improvement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show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that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they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can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beat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most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other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prior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work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terms 	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mAPs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70" dirty="0"/>
              <a:t> </a:t>
            </a:r>
            <a:r>
              <a:rPr dirty="0"/>
              <a:t>Addressed:</a:t>
            </a:r>
            <a:r>
              <a:rPr spc="-80" dirty="0"/>
              <a:t> </a:t>
            </a:r>
            <a:r>
              <a:rPr dirty="0"/>
              <a:t>Object</a:t>
            </a:r>
            <a:r>
              <a:rPr spc="-75" dirty="0"/>
              <a:t> </a:t>
            </a:r>
            <a:r>
              <a:rPr spc="-10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4724" y="1279651"/>
            <a:ext cx="4280535" cy="206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7800"/>
              </a:lnSpc>
              <a:spcBef>
                <a:spcPts val="100"/>
              </a:spcBef>
              <a:buFont typeface="Segoe UI Symbol"/>
              <a:buChar char="❖"/>
              <a:tabLst>
                <a:tab pos="355600" algn="l"/>
              </a:tabLst>
            </a:pP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detection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problem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both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locating</a:t>
            </a:r>
            <a:r>
              <a:rPr sz="18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classifying</a:t>
            </a:r>
            <a:r>
              <a:rPr sz="18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 MT"/>
                <a:cs typeface="Arial MT"/>
              </a:rPr>
              <a:t>objects</a:t>
            </a:r>
            <a:endParaRPr sz="1800">
              <a:latin typeface="Arial MT"/>
              <a:cs typeface="Arial MT"/>
            </a:endParaRPr>
          </a:p>
          <a:p>
            <a:pPr marL="355600" marR="5080" indent="-342900">
              <a:lnSpc>
                <a:spcPct val="148300"/>
              </a:lnSpc>
              <a:spcBef>
                <a:spcPts val="85"/>
              </a:spcBef>
              <a:buFont typeface="Segoe UI Symbol"/>
              <a:buChar char="❖"/>
              <a:tabLst>
                <a:tab pos="355600" algn="l"/>
              </a:tabLst>
            </a:pP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Goal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YOLO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algorithm</a:t>
            </a:r>
            <a:r>
              <a:rPr sz="18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do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 MT"/>
                <a:cs typeface="Arial MT"/>
              </a:rPr>
              <a:t>object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detection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both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fast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with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high </a:t>
            </a:r>
            <a:r>
              <a:rPr sz="1800" spc="-10" dirty="0">
                <a:solidFill>
                  <a:srgbClr val="595959"/>
                </a:solidFill>
                <a:latin typeface="Arial MT"/>
                <a:cs typeface="Arial MT"/>
              </a:rPr>
              <a:t>accuracy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5815" y="1618488"/>
            <a:ext cx="3428999" cy="18470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6" name="object 6"/>
          <p:cNvSpPr txBox="1"/>
          <p:nvPr/>
        </p:nvSpPr>
        <p:spPr>
          <a:xfrm>
            <a:off x="6051186" y="1438655"/>
            <a:ext cx="20986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r>
              <a:rPr sz="11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Detection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vs</a:t>
            </a:r>
            <a:r>
              <a:rPr sz="11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Classification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Importance</a:t>
            </a:r>
            <a:r>
              <a:rPr spc="-5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Object</a:t>
            </a:r>
            <a:r>
              <a:rPr spc="-65" dirty="0"/>
              <a:t> </a:t>
            </a:r>
            <a:r>
              <a:rPr dirty="0"/>
              <a:t>Detection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54965" indent="-329565">
              <a:lnSpc>
                <a:spcPct val="100000"/>
              </a:lnSpc>
              <a:spcBef>
                <a:spcPts val="960"/>
              </a:spcBef>
              <a:buFont typeface="Segoe UI Symbol"/>
              <a:buChar char="❖"/>
              <a:tabLst>
                <a:tab pos="354965" algn="l"/>
              </a:tabLst>
            </a:pPr>
            <a:r>
              <a:rPr dirty="0"/>
              <a:t>Visual</a:t>
            </a:r>
            <a:r>
              <a:rPr spc="-25" dirty="0"/>
              <a:t> </a:t>
            </a:r>
            <a:r>
              <a:rPr dirty="0"/>
              <a:t>modality</a:t>
            </a:r>
            <a:r>
              <a:rPr spc="-15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very</a:t>
            </a:r>
            <a:r>
              <a:rPr spc="-20" dirty="0"/>
              <a:t> </a:t>
            </a:r>
            <a:r>
              <a:rPr spc="-10" dirty="0"/>
              <a:t>powerful</a:t>
            </a:r>
          </a:p>
          <a:p>
            <a:pPr marL="355600" marR="5080" indent="-330200">
              <a:lnSpc>
                <a:spcPts val="2900"/>
              </a:lnSpc>
              <a:spcBef>
                <a:spcPts val="145"/>
              </a:spcBef>
              <a:buFont typeface="Segoe UI Symbol"/>
              <a:buChar char="❖"/>
              <a:tabLst>
                <a:tab pos="355600" algn="l"/>
              </a:tabLst>
            </a:pPr>
            <a:r>
              <a:rPr dirty="0"/>
              <a:t>Humans</a:t>
            </a:r>
            <a:r>
              <a:rPr spc="-20" dirty="0"/>
              <a:t> </a:t>
            </a:r>
            <a:r>
              <a:rPr dirty="0"/>
              <a:t>are</a:t>
            </a:r>
            <a:r>
              <a:rPr spc="-15" dirty="0"/>
              <a:t> </a:t>
            </a:r>
            <a:r>
              <a:rPr dirty="0"/>
              <a:t>able</a:t>
            </a:r>
            <a:r>
              <a:rPr spc="-20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detect</a:t>
            </a:r>
            <a:r>
              <a:rPr spc="-10" dirty="0"/>
              <a:t> </a:t>
            </a:r>
            <a:r>
              <a:rPr dirty="0"/>
              <a:t>objects</a:t>
            </a:r>
            <a:r>
              <a:rPr spc="-1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25" dirty="0"/>
              <a:t>do </a:t>
            </a:r>
            <a:r>
              <a:rPr dirty="0"/>
              <a:t>perception</a:t>
            </a:r>
            <a:r>
              <a:rPr spc="-25" dirty="0"/>
              <a:t> </a:t>
            </a:r>
            <a:r>
              <a:rPr dirty="0"/>
              <a:t>using</a:t>
            </a:r>
            <a:r>
              <a:rPr spc="-25" dirty="0"/>
              <a:t> </a:t>
            </a:r>
            <a:r>
              <a:rPr dirty="0"/>
              <a:t>just</a:t>
            </a:r>
            <a:r>
              <a:rPr spc="-1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dirty="0"/>
              <a:t>modality</a:t>
            </a:r>
            <a:r>
              <a:rPr spc="-2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real</a:t>
            </a:r>
            <a:r>
              <a:rPr spc="-25" dirty="0"/>
              <a:t> </a:t>
            </a:r>
            <a:r>
              <a:rPr spc="-20" dirty="0"/>
              <a:t>time </a:t>
            </a:r>
            <a:r>
              <a:rPr dirty="0"/>
              <a:t>(not</a:t>
            </a:r>
            <a:r>
              <a:rPr spc="-30" dirty="0"/>
              <a:t> </a:t>
            </a:r>
            <a:r>
              <a:rPr dirty="0"/>
              <a:t>needing</a:t>
            </a:r>
            <a:r>
              <a:rPr spc="-30" dirty="0"/>
              <a:t> </a:t>
            </a:r>
            <a:r>
              <a:rPr spc="-10" dirty="0"/>
              <a:t>radar)</a:t>
            </a:r>
          </a:p>
          <a:p>
            <a:pPr marL="354965" indent="-342265">
              <a:lnSpc>
                <a:spcPct val="100000"/>
              </a:lnSpc>
              <a:spcBef>
                <a:spcPts val="735"/>
              </a:spcBef>
              <a:buSzPct val="112500"/>
              <a:buFont typeface="Segoe UI Symbol"/>
              <a:buChar char="❖"/>
              <a:tabLst>
                <a:tab pos="354965" algn="l"/>
              </a:tabLst>
            </a:pPr>
            <a:r>
              <a:rPr dirty="0"/>
              <a:t>If</a:t>
            </a:r>
            <a:r>
              <a:rPr spc="-20" dirty="0"/>
              <a:t> </a:t>
            </a:r>
            <a:r>
              <a:rPr dirty="0"/>
              <a:t>we</a:t>
            </a:r>
            <a:r>
              <a:rPr spc="-30" dirty="0"/>
              <a:t> </a:t>
            </a:r>
            <a:r>
              <a:rPr dirty="0"/>
              <a:t>want</a:t>
            </a:r>
            <a:r>
              <a:rPr spc="-20" dirty="0"/>
              <a:t> </a:t>
            </a:r>
            <a:r>
              <a:rPr dirty="0"/>
              <a:t>responsive</a:t>
            </a:r>
            <a:r>
              <a:rPr spc="-30" dirty="0"/>
              <a:t> </a:t>
            </a:r>
            <a:r>
              <a:rPr dirty="0"/>
              <a:t>robot</a:t>
            </a:r>
            <a:r>
              <a:rPr spc="-15" dirty="0"/>
              <a:t> </a:t>
            </a:r>
            <a:r>
              <a:rPr dirty="0"/>
              <a:t>systems</a:t>
            </a:r>
            <a:r>
              <a:rPr spc="-25" dirty="0"/>
              <a:t> </a:t>
            </a:r>
            <a:r>
              <a:rPr spc="-20" dirty="0"/>
              <a:t>that</a:t>
            </a:r>
          </a:p>
          <a:p>
            <a:pPr marL="355600" marR="50165">
              <a:lnSpc>
                <a:spcPct val="148100"/>
              </a:lnSpc>
              <a:spcBef>
                <a:spcPts val="60"/>
              </a:spcBef>
            </a:pPr>
            <a:r>
              <a:rPr dirty="0"/>
              <a:t>work</a:t>
            </a:r>
            <a:r>
              <a:rPr spc="-20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real</a:t>
            </a:r>
            <a:r>
              <a:rPr spc="-25" dirty="0"/>
              <a:t> </a:t>
            </a:r>
            <a:r>
              <a:rPr dirty="0"/>
              <a:t>time</a:t>
            </a:r>
            <a:r>
              <a:rPr spc="-20" dirty="0"/>
              <a:t> </a:t>
            </a:r>
            <a:r>
              <a:rPr dirty="0"/>
              <a:t>(without</a:t>
            </a:r>
            <a:r>
              <a:rPr spc="-15" dirty="0"/>
              <a:t> </a:t>
            </a:r>
            <a:r>
              <a:rPr spc="-10" dirty="0"/>
              <a:t>specialized </a:t>
            </a:r>
            <a:r>
              <a:rPr dirty="0"/>
              <a:t>sensors)</a:t>
            </a:r>
            <a:r>
              <a:rPr spc="-20" dirty="0"/>
              <a:t> </a:t>
            </a:r>
            <a:r>
              <a:rPr dirty="0"/>
              <a:t>almost</a:t>
            </a:r>
            <a:r>
              <a:rPr spc="-20" dirty="0"/>
              <a:t> </a:t>
            </a:r>
            <a:r>
              <a:rPr dirty="0"/>
              <a:t>real</a:t>
            </a:r>
            <a:r>
              <a:rPr spc="-30" dirty="0"/>
              <a:t> </a:t>
            </a:r>
            <a:r>
              <a:rPr dirty="0"/>
              <a:t>time</a:t>
            </a:r>
            <a:r>
              <a:rPr spc="-30" dirty="0"/>
              <a:t> </a:t>
            </a:r>
            <a:r>
              <a:rPr dirty="0"/>
              <a:t>vision</a:t>
            </a:r>
            <a:r>
              <a:rPr spc="-30" dirty="0"/>
              <a:t> </a:t>
            </a:r>
            <a:r>
              <a:rPr dirty="0"/>
              <a:t>based</a:t>
            </a:r>
            <a:r>
              <a:rPr spc="-30" dirty="0"/>
              <a:t> </a:t>
            </a:r>
            <a:r>
              <a:rPr spc="-10" dirty="0"/>
              <a:t>object </a:t>
            </a:r>
            <a:r>
              <a:rPr dirty="0"/>
              <a:t>detection</a:t>
            </a:r>
            <a:r>
              <a:rPr spc="-25" dirty="0"/>
              <a:t> </a:t>
            </a:r>
            <a:r>
              <a:rPr dirty="0"/>
              <a:t>can</a:t>
            </a:r>
            <a:r>
              <a:rPr spc="-20" dirty="0"/>
              <a:t> </a:t>
            </a:r>
            <a:r>
              <a:rPr dirty="0"/>
              <a:t>help</a:t>
            </a:r>
            <a:r>
              <a:rPr spc="-20" dirty="0"/>
              <a:t> </a:t>
            </a:r>
            <a:r>
              <a:rPr spc="-10" dirty="0"/>
              <a:t>greatly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5271" y="1825751"/>
            <a:ext cx="3218687" cy="16428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05174" y="1645920"/>
            <a:ext cx="2254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Vision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based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vs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LIDAR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(self</a:t>
            </a:r>
            <a:r>
              <a:rPr sz="11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driving)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69299" y="4916770"/>
            <a:ext cx="965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Previous</a:t>
            </a:r>
            <a:r>
              <a:rPr spc="-70" dirty="0"/>
              <a:t> </a:t>
            </a:r>
            <a:r>
              <a:rPr dirty="0"/>
              <a:t>Object</a:t>
            </a:r>
            <a:r>
              <a:rPr spc="-70" dirty="0"/>
              <a:t> </a:t>
            </a:r>
            <a:r>
              <a:rPr dirty="0"/>
              <a:t>Detection</a:t>
            </a:r>
            <a:r>
              <a:rPr spc="-60" dirty="0"/>
              <a:t> </a:t>
            </a:r>
            <a:r>
              <a:rPr spc="-10" dirty="0"/>
              <a:t>Paradigm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425" y="987044"/>
            <a:ext cx="65792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This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pipeline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was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used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nearly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all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SOTA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Detection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 MT"/>
                <a:cs typeface="Arial MT"/>
              </a:rPr>
              <a:t>prior: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2650" y="1382725"/>
            <a:ext cx="1430020" cy="1781175"/>
            <a:chOff x="292650" y="1382725"/>
            <a:chExt cx="1430020" cy="1781175"/>
          </a:xfrm>
        </p:grpSpPr>
        <p:sp>
          <p:nvSpPr>
            <p:cNvPr id="5" name="object 5"/>
            <p:cNvSpPr/>
            <p:nvPr/>
          </p:nvSpPr>
          <p:spPr>
            <a:xfrm>
              <a:off x="487031" y="2629437"/>
              <a:ext cx="225425" cy="154940"/>
            </a:xfrm>
            <a:custGeom>
              <a:avLst/>
              <a:gdLst/>
              <a:ahLst/>
              <a:cxnLst/>
              <a:rect l="l" t="t" r="r" b="b"/>
              <a:pathLst>
                <a:path w="225425" h="154939">
                  <a:moveTo>
                    <a:pt x="0" y="0"/>
                  </a:moveTo>
                  <a:lnTo>
                    <a:pt x="225300" y="0"/>
                  </a:lnTo>
                  <a:lnTo>
                    <a:pt x="225300" y="154800"/>
                  </a:lnTo>
                  <a:lnTo>
                    <a:pt x="0" y="154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BF5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896" y="1399031"/>
              <a:ext cx="1411223" cy="17647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1700" y="1401775"/>
              <a:ext cx="225425" cy="154940"/>
            </a:xfrm>
            <a:custGeom>
              <a:avLst/>
              <a:gdLst/>
              <a:ahLst/>
              <a:cxnLst/>
              <a:rect l="l" t="t" r="r" b="b"/>
              <a:pathLst>
                <a:path w="225425" h="154940">
                  <a:moveTo>
                    <a:pt x="0" y="0"/>
                  </a:moveTo>
                  <a:lnTo>
                    <a:pt x="225300" y="0"/>
                  </a:lnTo>
                  <a:lnTo>
                    <a:pt x="225300" y="154800"/>
                  </a:lnTo>
                  <a:lnTo>
                    <a:pt x="0" y="154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BF5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837944" y="1390220"/>
            <a:ext cx="1411605" cy="1781175"/>
            <a:chOff x="1837944" y="1382725"/>
            <a:chExt cx="1411605" cy="17811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7944" y="1399031"/>
              <a:ext cx="1411224" cy="176479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84800" y="1401775"/>
              <a:ext cx="225425" cy="154940"/>
            </a:xfrm>
            <a:custGeom>
              <a:avLst/>
              <a:gdLst/>
              <a:ahLst/>
              <a:cxnLst/>
              <a:rect l="l" t="t" r="r" b="b"/>
              <a:pathLst>
                <a:path w="225425" h="154940">
                  <a:moveTo>
                    <a:pt x="0" y="0"/>
                  </a:moveTo>
                  <a:lnTo>
                    <a:pt x="225300" y="0"/>
                  </a:lnTo>
                  <a:lnTo>
                    <a:pt x="225300" y="154800"/>
                  </a:lnTo>
                  <a:lnTo>
                    <a:pt x="0" y="154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BF5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364991" y="1382725"/>
            <a:ext cx="1411605" cy="1781175"/>
            <a:chOff x="3364991" y="1382725"/>
            <a:chExt cx="1411605" cy="178117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4991" y="1399031"/>
              <a:ext cx="1411224" cy="17647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79624" y="1401775"/>
              <a:ext cx="225425" cy="154940"/>
            </a:xfrm>
            <a:custGeom>
              <a:avLst/>
              <a:gdLst/>
              <a:ahLst/>
              <a:cxnLst/>
              <a:rect l="l" t="t" r="r" b="b"/>
              <a:pathLst>
                <a:path w="225425" h="154940">
                  <a:moveTo>
                    <a:pt x="0" y="0"/>
                  </a:moveTo>
                  <a:lnTo>
                    <a:pt x="225300" y="0"/>
                  </a:lnTo>
                  <a:lnTo>
                    <a:pt x="225300" y="154800"/>
                  </a:lnTo>
                  <a:lnTo>
                    <a:pt x="0" y="154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BF5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6549" y="3302508"/>
            <a:ext cx="366014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Step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1: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Scan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image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generate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candidate </a:t>
            </a:r>
            <a:r>
              <a:rPr sz="1400" dirty="0">
                <a:latin typeface="Arial MT"/>
                <a:cs typeface="Arial MT"/>
              </a:rPr>
              <a:t>bounding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boxes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55335" y="1371600"/>
            <a:ext cx="518160" cy="3657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46191" y="1901951"/>
            <a:ext cx="536448" cy="42367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55335" y="2487167"/>
            <a:ext cx="518160" cy="40538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422600" y="1470350"/>
            <a:ext cx="1174750" cy="1285875"/>
          </a:xfrm>
          <a:prstGeom prst="rect">
            <a:avLst/>
          </a:prstGeom>
          <a:solidFill>
            <a:srgbClr val="595959"/>
          </a:solidFill>
          <a:ln w="9525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87325" marR="180340" indent="142875">
              <a:lnSpc>
                <a:spcPts val="1580"/>
              </a:lnSpc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Image Classifier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24849" y="2070388"/>
            <a:ext cx="317500" cy="85725"/>
          </a:xfrm>
          <a:custGeom>
            <a:avLst/>
            <a:gdLst/>
            <a:ahLst/>
            <a:cxnLst/>
            <a:rect l="l" t="t" r="r" b="b"/>
            <a:pathLst>
              <a:path w="317500" h="85725">
                <a:moveTo>
                  <a:pt x="231675" y="57149"/>
                </a:moveTo>
                <a:lnTo>
                  <a:pt x="231675" y="85725"/>
                </a:lnTo>
                <a:lnTo>
                  <a:pt x="288825" y="57150"/>
                </a:lnTo>
                <a:lnTo>
                  <a:pt x="231675" y="57149"/>
                </a:lnTo>
                <a:close/>
              </a:path>
              <a:path w="317500" h="85725">
                <a:moveTo>
                  <a:pt x="231675" y="28574"/>
                </a:moveTo>
                <a:lnTo>
                  <a:pt x="231675" y="57149"/>
                </a:lnTo>
                <a:lnTo>
                  <a:pt x="245963" y="57150"/>
                </a:lnTo>
                <a:lnTo>
                  <a:pt x="245963" y="28575"/>
                </a:lnTo>
                <a:lnTo>
                  <a:pt x="231675" y="28574"/>
                </a:lnTo>
                <a:close/>
              </a:path>
              <a:path w="317500" h="85725">
                <a:moveTo>
                  <a:pt x="231675" y="0"/>
                </a:moveTo>
                <a:lnTo>
                  <a:pt x="231675" y="28574"/>
                </a:lnTo>
                <a:lnTo>
                  <a:pt x="245963" y="28575"/>
                </a:lnTo>
                <a:lnTo>
                  <a:pt x="245963" y="57150"/>
                </a:lnTo>
                <a:lnTo>
                  <a:pt x="288828" y="57148"/>
                </a:lnTo>
                <a:lnTo>
                  <a:pt x="317400" y="42862"/>
                </a:lnTo>
                <a:lnTo>
                  <a:pt x="231675" y="0"/>
                </a:lnTo>
                <a:close/>
              </a:path>
              <a:path w="317500" h="85725">
                <a:moveTo>
                  <a:pt x="0" y="28573"/>
                </a:moveTo>
                <a:lnTo>
                  <a:pt x="0" y="57148"/>
                </a:lnTo>
                <a:lnTo>
                  <a:pt x="231675" y="57149"/>
                </a:lnTo>
                <a:lnTo>
                  <a:pt x="231675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42649" y="2070388"/>
            <a:ext cx="317500" cy="85725"/>
          </a:xfrm>
          <a:custGeom>
            <a:avLst/>
            <a:gdLst/>
            <a:ahLst/>
            <a:cxnLst/>
            <a:rect l="l" t="t" r="r" b="b"/>
            <a:pathLst>
              <a:path w="317500" h="85725">
                <a:moveTo>
                  <a:pt x="231674" y="57149"/>
                </a:moveTo>
                <a:lnTo>
                  <a:pt x="231674" y="85725"/>
                </a:lnTo>
                <a:lnTo>
                  <a:pt x="288824" y="57150"/>
                </a:lnTo>
                <a:lnTo>
                  <a:pt x="231674" y="57149"/>
                </a:lnTo>
                <a:close/>
              </a:path>
              <a:path w="317500" h="85725">
                <a:moveTo>
                  <a:pt x="231674" y="28574"/>
                </a:moveTo>
                <a:lnTo>
                  <a:pt x="231674" y="57149"/>
                </a:lnTo>
                <a:lnTo>
                  <a:pt x="245962" y="57150"/>
                </a:lnTo>
                <a:lnTo>
                  <a:pt x="245962" y="28575"/>
                </a:lnTo>
                <a:lnTo>
                  <a:pt x="231674" y="28574"/>
                </a:lnTo>
                <a:close/>
              </a:path>
              <a:path w="317500" h="85725">
                <a:moveTo>
                  <a:pt x="231674" y="0"/>
                </a:moveTo>
                <a:lnTo>
                  <a:pt x="231674" y="28574"/>
                </a:lnTo>
                <a:lnTo>
                  <a:pt x="245962" y="28575"/>
                </a:lnTo>
                <a:lnTo>
                  <a:pt x="245962" y="57150"/>
                </a:lnTo>
                <a:lnTo>
                  <a:pt x="288827" y="57148"/>
                </a:lnTo>
                <a:lnTo>
                  <a:pt x="317399" y="42862"/>
                </a:lnTo>
                <a:lnTo>
                  <a:pt x="231674" y="0"/>
                </a:lnTo>
                <a:close/>
              </a:path>
              <a:path w="317500" h="85725">
                <a:moveTo>
                  <a:pt x="0" y="28573"/>
                </a:moveTo>
                <a:lnTo>
                  <a:pt x="0" y="57148"/>
                </a:lnTo>
                <a:lnTo>
                  <a:pt x="231674" y="57149"/>
                </a:lnTo>
                <a:lnTo>
                  <a:pt x="231674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60800" y="1025651"/>
            <a:ext cx="95885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Label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+ </a:t>
            </a:r>
            <a:r>
              <a:rPr sz="1400" b="1" spc="-10" dirty="0">
                <a:latin typeface="Arial"/>
                <a:cs typeface="Arial"/>
              </a:rPr>
              <a:t>confidence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22" name="object 22"/>
          <p:cNvSpPr txBox="1"/>
          <p:nvPr/>
        </p:nvSpPr>
        <p:spPr>
          <a:xfrm>
            <a:off x="8060800" y="1766316"/>
            <a:ext cx="911860" cy="7721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400" dirty="0">
                <a:latin typeface="Arial MT"/>
                <a:cs typeface="Arial MT"/>
              </a:rPr>
              <a:t>hat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0.92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400" dirty="0">
                <a:latin typeface="Arial MT"/>
                <a:cs typeface="Arial MT"/>
              </a:rPr>
              <a:t>racket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0.2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400" dirty="0">
                <a:latin typeface="Arial MT"/>
                <a:cs typeface="Arial MT"/>
              </a:rPr>
              <a:t>ball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0.23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59124" y="3253105"/>
            <a:ext cx="319659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Step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2: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Run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bounding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box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through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a </a:t>
            </a:r>
            <a:r>
              <a:rPr sz="1400" spc="-10" dirty="0">
                <a:latin typeface="Arial MT"/>
                <a:cs typeface="Arial MT"/>
              </a:rPr>
              <a:t>classifier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725" y="4055364"/>
            <a:ext cx="623887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0490" marR="5080">
              <a:lnSpc>
                <a:spcPct val="12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Step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3: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Conduct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post-</a:t>
            </a:r>
            <a:r>
              <a:rPr sz="1400" dirty="0">
                <a:latin typeface="Arial MT"/>
                <a:cs typeface="Arial MT"/>
              </a:rPr>
              <a:t>processing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(filtering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out </a:t>
            </a:r>
            <a:r>
              <a:rPr sz="1400" dirty="0">
                <a:latin typeface="Arial MT"/>
                <a:cs typeface="Arial MT"/>
              </a:rPr>
              <a:t>redundant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bounding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boxes)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YOLO</a:t>
            </a:r>
            <a:r>
              <a:rPr spc="-3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324" y="1231448"/>
            <a:ext cx="4831715" cy="12465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420"/>
              </a:spcBef>
              <a:buSzPct val="128571"/>
              <a:buFont typeface="Segoe UI Symbol"/>
              <a:buChar char="❖"/>
              <a:tabLst>
                <a:tab pos="297180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First,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image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split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into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SxS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grid</a:t>
            </a:r>
            <a:endParaRPr sz="1400">
              <a:latin typeface="Arial MT"/>
              <a:cs typeface="Arial MT"/>
            </a:endParaRPr>
          </a:p>
          <a:p>
            <a:pPr marL="297180" indent="-284480">
              <a:lnSpc>
                <a:spcPct val="100000"/>
              </a:lnSpc>
              <a:spcBef>
                <a:spcPts val="820"/>
              </a:spcBef>
              <a:buSzPct val="128571"/>
              <a:buFont typeface="Segoe UI Symbol"/>
              <a:buChar char="❖"/>
              <a:tabLst>
                <a:tab pos="297180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each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grid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square,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generate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bounding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boxes</a:t>
            </a:r>
            <a:endParaRPr sz="1400">
              <a:latin typeface="Arial MT"/>
              <a:cs typeface="Arial MT"/>
            </a:endParaRPr>
          </a:p>
          <a:p>
            <a:pPr marL="297180" marR="5080" indent="-284480">
              <a:lnSpc>
                <a:spcPts val="2590"/>
              </a:lnSpc>
              <a:spcBef>
                <a:spcPts val="30"/>
              </a:spcBef>
              <a:buSzPct val="128571"/>
              <a:buFont typeface="Segoe UI Symbol"/>
              <a:buChar char="❖"/>
              <a:tabLst>
                <a:tab pos="298450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each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bounding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box,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there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are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5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predictions: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x,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y,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w,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h, 	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confidence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320" y="1764791"/>
            <a:ext cx="2462783" cy="23073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62674" y="4344923"/>
            <a:ext cx="962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=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3,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</a:t>
            </a:r>
            <a:r>
              <a:rPr sz="14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=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595959"/>
                </a:solidFill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56539"/>
            <a:ext cx="6932930" cy="66548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Non-</a:t>
            </a:r>
            <a:r>
              <a:rPr dirty="0"/>
              <a:t>maximal</a:t>
            </a:r>
            <a:r>
              <a:rPr spc="-65" dirty="0"/>
              <a:t> </a:t>
            </a:r>
            <a:r>
              <a:rPr spc="-10" dirty="0"/>
              <a:t>suppression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4724" y="1115060"/>
            <a:ext cx="4775835" cy="254000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55600" marR="5080" indent="-342900">
              <a:lnSpc>
                <a:spcPct val="114100"/>
              </a:lnSpc>
              <a:spcBef>
                <a:spcPts val="35"/>
              </a:spcBef>
              <a:buFont typeface="Segoe UI Symbol"/>
              <a:buChar char="❖"/>
              <a:tabLst>
                <a:tab pos="355600" algn="l"/>
              </a:tabLst>
            </a:pP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Most</a:t>
            </a:r>
            <a:r>
              <a:rPr sz="18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time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objects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fall</a:t>
            </a:r>
            <a:r>
              <a:rPr sz="18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one</a:t>
            </a:r>
            <a:r>
              <a:rPr sz="18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 MT"/>
                <a:cs typeface="Arial MT"/>
              </a:rPr>
              <a:t>grid,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however</a:t>
            </a:r>
            <a:r>
              <a:rPr sz="18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it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still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possible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get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 MT"/>
                <a:cs typeface="Arial MT"/>
              </a:rPr>
              <a:t>redundant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boxes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(rare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case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as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object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must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be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close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to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multiple</a:t>
            </a:r>
            <a:r>
              <a:rPr sz="18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grid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cells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this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 MT"/>
                <a:cs typeface="Arial MT"/>
              </a:rPr>
              <a:t>happen)</a:t>
            </a:r>
            <a:endParaRPr sz="1800" dirty="0">
              <a:latin typeface="Arial MT"/>
              <a:cs typeface="Arial MT"/>
            </a:endParaRPr>
          </a:p>
          <a:p>
            <a:pPr marL="353695" marR="424180" indent="-340995" algn="just">
              <a:lnSpc>
                <a:spcPct val="115599"/>
              </a:lnSpc>
              <a:spcBef>
                <a:spcPts val="20"/>
              </a:spcBef>
              <a:buFont typeface="Segoe UI Symbol"/>
              <a:buChar char="❖"/>
              <a:tabLst>
                <a:tab pos="355600" algn="l"/>
              </a:tabLst>
            </a:pP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Discard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bounding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box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with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high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 MT"/>
                <a:cs typeface="Arial MT"/>
              </a:rPr>
              <a:t>overlap 	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(keeping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bounding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box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with</a:t>
            </a:r>
            <a:r>
              <a:rPr sz="18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 MT"/>
                <a:cs typeface="Arial MT"/>
              </a:rPr>
              <a:t>highest 	confidence)</a:t>
            </a:r>
            <a:endParaRPr sz="1800" dirty="0">
              <a:latin typeface="Arial MT"/>
              <a:cs typeface="Arial MT"/>
            </a:endParaRPr>
          </a:p>
          <a:p>
            <a:pPr marL="353695" indent="-340995" algn="just">
              <a:lnSpc>
                <a:spcPct val="100000"/>
              </a:lnSpc>
              <a:spcBef>
                <a:spcPts val="340"/>
              </a:spcBef>
              <a:buFont typeface="Segoe UI Symbol"/>
              <a:buChar char="❖"/>
              <a:tabLst>
                <a:tab pos="353695" algn="l"/>
              </a:tabLst>
            </a:pP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Adds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 MT"/>
                <a:cs typeface="Arial MT"/>
              </a:rPr>
              <a:t>2-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3%</a:t>
            </a:r>
            <a:r>
              <a:rPr sz="18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final</a:t>
            </a:r>
            <a:r>
              <a:rPr sz="18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95959"/>
                </a:solidFill>
                <a:latin typeface="Arial MT"/>
                <a:cs typeface="Arial MT"/>
              </a:rPr>
              <a:t>mAP</a:t>
            </a:r>
            <a:r>
              <a:rPr sz="18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 MT"/>
                <a:cs typeface="Arial MT"/>
              </a:rPr>
              <a:t>score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0552" y="1286255"/>
            <a:ext cx="2142744" cy="27736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YOLO</a:t>
            </a:r>
            <a:r>
              <a:rPr spc="-35" dirty="0"/>
              <a:t> </a:t>
            </a:r>
            <a:r>
              <a:rPr spc="-10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4920" y="1352550"/>
            <a:ext cx="3358895" cy="21061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0074" y="1097336"/>
            <a:ext cx="4095115" cy="21971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420"/>
              </a:spcBef>
              <a:buSzPct val="128571"/>
              <a:buFont typeface="Segoe UI Symbol"/>
              <a:buChar char="❖"/>
              <a:tabLst>
                <a:tab pos="297180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use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output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make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final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detections</a:t>
            </a:r>
            <a:endParaRPr sz="1400">
              <a:latin typeface="Arial MT"/>
              <a:cs typeface="Arial MT"/>
            </a:endParaRPr>
          </a:p>
          <a:p>
            <a:pPr marL="297180" marR="5080" indent="-284480">
              <a:lnSpc>
                <a:spcPct val="148600"/>
              </a:lnSpc>
              <a:buSzPct val="128571"/>
              <a:buFont typeface="Segoe UI Symbol"/>
              <a:buChar char="❖"/>
              <a:tabLst>
                <a:tab pos="298450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Use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threshold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filter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out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bounding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boxes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with 	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low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P(Object)</a:t>
            </a:r>
            <a:endParaRPr sz="1400">
              <a:latin typeface="Arial MT"/>
              <a:cs typeface="Arial MT"/>
            </a:endParaRPr>
          </a:p>
          <a:p>
            <a:pPr marL="297180" marR="6350" indent="-284480">
              <a:lnSpc>
                <a:spcPct val="148600"/>
              </a:lnSpc>
              <a:spcBef>
                <a:spcPts val="120"/>
              </a:spcBef>
              <a:buSzPct val="128571"/>
              <a:buFont typeface="Segoe UI Symbol"/>
              <a:buChar char="❖"/>
              <a:tabLst>
                <a:tab pos="298450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order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know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class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bounding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box 	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compute</a:t>
            </a:r>
            <a:r>
              <a:rPr sz="14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score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take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argmax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over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distribution 	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Pr(Class|Object)</a:t>
            </a:r>
            <a:r>
              <a:rPr sz="14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sz="14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grid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bounding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box’s 	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center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1311" y="2417063"/>
            <a:ext cx="2517775" cy="2305050"/>
            <a:chOff x="4401311" y="2417063"/>
            <a:chExt cx="2517775" cy="2305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1311" y="2417063"/>
              <a:ext cx="2517647" cy="22981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45599" y="3917499"/>
              <a:ext cx="829944" cy="766445"/>
            </a:xfrm>
            <a:custGeom>
              <a:avLst/>
              <a:gdLst/>
              <a:ahLst/>
              <a:cxnLst/>
              <a:rect l="l" t="t" r="r" b="b"/>
              <a:pathLst>
                <a:path w="829945" h="766445">
                  <a:moveTo>
                    <a:pt x="0" y="0"/>
                  </a:moveTo>
                  <a:lnTo>
                    <a:pt x="829500" y="0"/>
                  </a:lnTo>
                  <a:lnTo>
                    <a:pt x="829500" y="765900"/>
                  </a:lnTo>
                  <a:lnTo>
                    <a:pt x="0" y="7659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BF5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0425" y="469899"/>
            <a:ext cx="3554729" cy="314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 MT"/>
                <a:cs typeface="Arial MT"/>
              </a:rPr>
              <a:t>YOLO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Training</a:t>
            </a:r>
            <a:endParaRPr sz="2800">
              <a:latin typeface="Arial MT"/>
              <a:cs typeface="Arial MT"/>
            </a:endParaRPr>
          </a:p>
          <a:p>
            <a:pPr marL="376555" marR="5080" indent="-284480">
              <a:lnSpc>
                <a:spcPct val="148600"/>
              </a:lnSpc>
              <a:spcBef>
                <a:spcPts val="1085"/>
              </a:spcBef>
              <a:buSzPct val="128571"/>
              <a:buFont typeface="Segoe UI Symbol"/>
              <a:buChar char="❖"/>
              <a:tabLst>
                <a:tab pos="37782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YOLO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regression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algorithm.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What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is 	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X?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What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Y?</a:t>
            </a:r>
            <a:endParaRPr sz="1400">
              <a:latin typeface="Arial MT"/>
              <a:cs typeface="Arial MT"/>
            </a:endParaRPr>
          </a:p>
          <a:p>
            <a:pPr marL="376555" marR="81280" indent="-284480">
              <a:lnSpc>
                <a:spcPts val="2620"/>
              </a:lnSpc>
              <a:spcBef>
                <a:spcPts val="120"/>
              </a:spcBef>
              <a:buSzPct val="128571"/>
              <a:buFont typeface="Segoe UI Symbol"/>
              <a:buChar char="❖"/>
              <a:tabLst>
                <a:tab pos="37782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X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simple,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just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image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width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(in 	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pixels)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*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height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(in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pixels)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*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RGB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values</a:t>
            </a:r>
            <a:endParaRPr sz="1400">
              <a:latin typeface="Arial MT"/>
              <a:cs typeface="Arial MT"/>
            </a:endParaRPr>
          </a:p>
          <a:p>
            <a:pPr marL="376555" indent="-284480">
              <a:lnSpc>
                <a:spcPct val="100000"/>
              </a:lnSpc>
              <a:spcBef>
                <a:spcPts val="570"/>
              </a:spcBef>
              <a:buSzPct val="128571"/>
              <a:buFont typeface="Segoe UI Symbol"/>
              <a:buChar char="❖"/>
              <a:tabLst>
                <a:tab pos="37655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tensor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size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*</a:t>
            </a:r>
            <a:r>
              <a:rPr sz="14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S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*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(B</a:t>
            </a:r>
            <a:r>
              <a:rPr sz="14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*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5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+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C)</a:t>
            </a:r>
            <a:endParaRPr sz="1400">
              <a:latin typeface="Arial MT"/>
              <a:cs typeface="Arial MT"/>
            </a:endParaRPr>
          </a:p>
          <a:p>
            <a:pPr marL="376555" indent="-284480">
              <a:lnSpc>
                <a:spcPct val="100000"/>
              </a:lnSpc>
              <a:spcBef>
                <a:spcPts val="815"/>
              </a:spcBef>
              <a:buSzPct val="128571"/>
              <a:buFont typeface="Segoe UI Symbol"/>
              <a:buChar char="❖"/>
              <a:tabLst>
                <a:tab pos="376555" algn="l"/>
              </a:tabLst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B*5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+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C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term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represents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predictions</a:t>
            </a:r>
            <a:endParaRPr sz="1400">
              <a:latin typeface="Arial MT"/>
              <a:cs typeface="Arial MT"/>
            </a:endParaRPr>
          </a:p>
          <a:p>
            <a:pPr marL="377825" marR="179070">
              <a:lnSpc>
                <a:spcPct val="148600"/>
              </a:lnSpc>
            </a:pP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+</a:t>
            </a:r>
            <a:r>
              <a:rPr sz="14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class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predicted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distribution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4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 MT"/>
                <a:cs typeface="Arial MT"/>
              </a:rPr>
              <a:t>grid 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block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8224" y="446531"/>
            <a:ext cx="2558415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600"/>
              </a:lnSpc>
              <a:spcBef>
                <a:spcPts val="100"/>
              </a:spcBef>
            </a:pPr>
            <a:r>
              <a:rPr sz="1400" dirty="0"/>
              <a:t>For</a:t>
            </a:r>
            <a:r>
              <a:rPr sz="1400" spc="-25" dirty="0"/>
              <a:t> </a:t>
            </a:r>
            <a:r>
              <a:rPr sz="1400" dirty="0"/>
              <a:t>each</a:t>
            </a:r>
            <a:r>
              <a:rPr sz="1400" spc="-20" dirty="0"/>
              <a:t> </a:t>
            </a:r>
            <a:r>
              <a:rPr sz="1400" dirty="0"/>
              <a:t>grid</a:t>
            </a:r>
            <a:r>
              <a:rPr sz="1400" spc="-20" dirty="0"/>
              <a:t> </a:t>
            </a:r>
            <a:r>
              <a:rPr sz="1400" dirty="0"/>
              <a:t>block,</a:t>
            </a:r>
            <a:r>
              <a:rPr sz="1400" spc="-15" dirty="0"/>
              <a:t> </a:t>
            </a:r>
            <a:r>
              <a:rPr sz="1400" dirty="0"/>
              <a:t>we</a:t>
            </a:r>
            <a:r>
              <a:rPr sz="1400" spc="-20" dirty="0"/>
              <a:t> </a:t>
            </a:r>
            <a:r>
              <a:rPr sz="1400" dirty="0"/>
              <a:t>have</a:t>
            </a:r>
            <a:r>
              <a:rPr sz="1400" spc="-20" dirty="0"/>
              <a:t> </a:t>
            </a:r>
            <a:r>
              <a:rPr sz="1400" spc="-50" dirty="0"/>
              <a:t>a </a:t>
            </a:r>
            <a:r>
              <a:rPr sz="1400" dirty="0"/>
              <a:t>vector</a:t>
            </a:r>
            <a:r>
              <a:rPr sz="1400" spc="-25" dirty="0"/>
              <a:t> </a:t>
            </a:r>
            <a:r>
              <a:rPr sz="1400" dirty="0"/>
              <a:t>like</a:t>
            </a:r>
            <a:r>
              <a:rPr sz="1400" spc="-20" dirty="0"/>
              <a:t> </a:t>
            </a:r>
            <a:r>
              <a:rPr sz="1400" dirty="0"/>
              <a:t>this.</a:t>
            </a:r>
            <a:r>
              <a:rPr sz="1400" spc="-20" dirty="0"/>
              <a:t> </a:t>
            </a:r>
            <a:r>
              <a:rPr sz="1400" dirty="0"/>
              <a:t>For</a:t>
            </a:r>
            <a:r>
              <a:rPr sz="1400" spc="-25" dirty="0"/>
              <a:t> </a:t>
            </a:r>
            <a:r>
              <a:rPr sz="1400" dirty="0"/>
              <a:t>this</a:t>
            </a:r>
            <a:r>
              <a:rPr sz="1400" spc="-20" dirty="0"/>
              <a:t> </a:t>
            </a:r>
            <a:r>
              <a:rPr sz="1400" spc="-10" dirty="0"/>
              <a:t>example </a:t>
            </a:r>
            <a:r>
              <a:rPr sz="1400" dirty="0"/>
              <a:t>B</a:t>
            </a:r>
            <a:r>
              <a:rPr sz="1400" spc="-10" dirty="0"/>
              <a:t> </a:t>
            </a:r>
            <a:r>
              <a:rPr sz="1400" dirty="0"/>
              <a:t>is</a:t>
            </a:r>
            <a:r>
              <a:rPr sz="1400" spc="-10" dirty="0"/>
              <a:t> </a:t>
            </a:r>
            <a:r>
              <a:rPr sz="1400" dirty="0"/>
              <a:t>2</a:t>
            </a:r>
            <a:r>
              <a:rPr sz="1400" spc="-10" dirty="0"/>
              <a:t> </a:t>
            </a:r>
            <a:r>
              <a:rPr sz="1400" dirty="0"/>
              <a:t>and</a:t>
            </a:r>
            <a:r>
              <a:rPr sz="1400" spc="-10" dirty="0"/>
              <a:t> </a:t>
            </a:r>
            <a:r>
              <a:rPr sz="1400" dirty="0"/>
              <a:t>C</a:t>
            </a:r>
            <a:r>
              <a:rPr sz="1400" spc="-5" dirty="0"/>
              <a:t> </a:t>
            </a:r>
            <a:r>
              <a:rPr sz="1400" dirty="0"/>
              <a:t>is</a:t>
            </a:r>
            <a:r>
              <a:rPr sz="1400" spc="-15" dirty="0"/>
              <a:t> </a:t>
            </a:r>
            <a:r>
              <a:rPr sz="1400" spc="-50" dirty="0"/>
              <a:t>2</a:t>
            </a:r>
            <a:endParaRPr sz="14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5447" y="137160"/>
            <a:ext cx="694944" cy="199644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31624" y="3113532"/>
            <a:ext cx="744855" cy="61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6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label example: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6031" y="2545079"/>
            <a:ext cx="707135" cy="203911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613E84-4E0C-4BF1-8011-C288F31E274E}"/>
              </a:ext>
            </a:extLst>
          </p:cNvPr>
          <p:cNvGraphicFramePr/>
          <p:nvPr/>
        </p:nvGraphicFramePr>
        <p:xfrm>
          <a:off x="1828800" y="878205"/>
          <a:ext cx="5486400" cy="3387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4D6094A-6C22-4808-B47D-8F37CC9817D2}"/>
              </a:ext>
            </a:extLst>
          </p:cNvPr>
          <p:cNvSpPr txBox="1"/>
          <p:nvPr/>
        </p:nvSpPr>
        <p:spPr>
          <a:xfrm>
            <a:off x="381000" y="285750"/>
            <a:ext cx="57150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E2BF1-4875-459B-B05B-4167D42BF014}"/>
              </a:ext>
            </a:extLst>
          </p:cNvPr>
          <p:cNvSpPr txBox="1"/>
          <p:nvPr/>
        </p:nvSpPr>
        <p:spPr>
          <a:xfrm>
            <a:off x="685800" y="373618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/>
              <a:t>Methedology</a:t>
            </a:r>
            <a:r>
              <a:rPr lang="en-IN" sz="2800" dirty="0"/>
              <a:t> Used</a:t>
            </a:r>
          </a:p>
        </p:txBody>
      </p:sp>
    </p:spTree>
    <p:extLst>
      <p:ext uri="{BB962C8B-B14F-4D97-AF65-F5344CB8AC3E}">
        <p14:creationId xmlns:p14="http://schemas.microsoft.com/office/powerpoint/2010/main" val="276241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1362</TotalTime>
  <Words>865</Words>
  <Application>Microsoft Office PowerPoint</Application>
  <PresentationFormat>On-screen Show (16:9)</PresentationFormat>
  <Paragraphs>111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MT</vt:lpstr>
      <vt:lpstr>Calibri</vt:lpstr>
      <vt:lpstr>Segoe UI Symbol</vt:lpstr>
      <vt:lpstr>Times New Roman</vt:lpstr>
      <vt:lpstr>Office Theme</vt:lpstr>
      <vt:lpstr>Object Detection Using Video Surveillance Camera</vt:lpstr>
      <vt:lpstr>Problem Addressed: Object Detection</vt:lpstr>
      <vt:lpstr>Importance of Object Detection</vt:lpstr>
      <vt:lpstr>Previous Object Detection Paradigm</vt:lpstr>
      <vt:lpstr>YOLO overview</vt:lpstr>
      <vt:lpstr>Non-maximal suppression</vt:lpstr>
      <vt:lpstr>YOLO Prediction</vt:lpstr>
      <vt:lpstr>For each grid block, we have a vector like this. For this example B is 2 and C is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Work</vt:lpstr>
      <vt:lpstr>Discussion of Results</vt:lpstr>
      <vt:lpstr>Future Work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Using Video Surveillance Camera</dc:title>
  <dc:creator>JAI</dc:creator>
  <cp:lastModifiedBy>Jai Yadav</cp:lastModifiedBy>
  <cp:revision>8</cp:revision>
  <dcterms:created xsi:type="dcterms:W3CDTF">2023-11-29T06:23:53Z</dcterms:created>
  <dcterms:modified xsi:type="dcterms:W3CDTF">2024-01-17T16:57:52Z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2021-09-15T00:00:00Z</vt:filetime>
  </property>
  <property fmtid="{D5CDD505-2E9C-101B-9397-08002B2CF9AE}" pid="3" name="LastSaved">
    <vt:filetime>2023-11-29T00:00:00Z</vt:filetime>
  </property>
  <property fmtid="{D5CDD505-2E9C-101B-9397-08002B2CF9AE}" pid="4" name="Producer">
    <vt:lpwstr>macOS Version 10.15.7 (Build 19H1217) Quartz PDFContext</vt:lpwstr>
  </property>
</Properties>
</file>